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711" r:id="rId6"/>
  </p:sldMasterIdLst>
  <p:notesMasterIdLst>
    <p:notesMasterId r:id="rId20"/>
  </p:notesMasterIdLst>
  <p:handoutMasterIdLst>
    <p:handoutMasterId r:id="rId21"/>
  </p:handoutMasterIdLst>
  <p:sldIdLst>
    <p:sldId id="285" r:id="rId7"/>
    <p:sldId id="308" r:id="rId8"/>
    <p:sldId id="309" r:id="rId9"/>
    <p:sldId id="310" r:id="rId10"/>
    <p:sldId id="311" r:id="rId11"/>
    <p:sldId id="323" r:id="rId12"/>
    <p:sldId id="324" r:id="rId13"/>
    <p:sldId id="325" r:id="rId14"/>
    <p:sldId id="326" r:id="rId15"/>
    <p:sldId id="327" r:id="rId16"/>
    <p:sldId id="320" r:id="rId17"/>
    <p:sldId id="322" r:id="rId18"/>
    <p:sldId id="302" r:id="rId19"/>
  </p:sldIdLst>
  <p:sldSz cx="9144000" cy="5143500" type="screen16x9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3A5"/>
    <a:srgbClr val="404040"/>
    <a:srgbClr val="E31937"/>
    <a:srgbClr val="E7E7E8"/>
    <a:srgbClr val="D0D1D3"/>
    <a:srgbClr val="747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187" autoAdjust="0"/>
  </p:normalViewPr>
  <p:slideViewPr>
    <p:cSldViewPr>
      <p:cViewPr varScale="1">
        <p:scale>
          <a:sx n="137" d="100"/>
          <a:sy n="137" d="100"/>
        </p:scale>
        <p:origin x="138" y="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B4FC8F45-A10C-454B-954C-F6BC8AB3DA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28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B400A224-1AE8-49D0-8139-0484A363617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034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A224-1AE8-49D0-8139-0484A363617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0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GG_oClaim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000" y="230982"/>
            <a:ext cx="1170892" cy="27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68000" y="1593000"/>
            <a:ext cx="6408000" cy="1079897"/>
          </a:xfrm>
        </p:spPr>
        <p:txBody>
          <a:bodyPr anchor="ctr" anchorCtr="0"/>
          <a:lstStyle>
            <a:lvl1pPr>
              <a:defRPr sz="3800"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68000" y="3076576"/>
            <a:ext cx="6408000" cy="278606"/>
          </a:xfrm>
        </p:spPr>
        <p:txBody>
          <a:bodyPr/>
          <a:lstStyle>
            <a:lvl1pPr marL="0" indent="0">
              <a:defRPr sz="1600" b="1"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pic>
        <p:nvPicPr>
          <p:cNvPr id="6" name="Picture 15" descr="EGG_LU2_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399600"/>
            <a:ext cx="1051200" cy="8629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60000" y="1635646"/>
            <a:ext cx="4139992" cy="2520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30954" y="1635646"/>
            <a:ext cx="4139992" cy="2520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4217" y="4355210"/>
            <a:ext cx="2699832" cy="16075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aseline="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35171" y="4355210"/>
            <a:ext cx="2699832" cy="16075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23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8568" y="2229250"/>
            <a:ext cx="2520000" cy="2376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3325057" y="2211710"/>
            <a:ext cx="2520000" cy="2376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4192" y="1765277"/>
            <a:ext cx="8420463" cy="24602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264655" y="2229250"/>
            <a:ext cx="2520000" cy="2376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06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 +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3656" y="1707654"/>
            <a:ext cx="4140000" cy="172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945013" y="1707654"/>
            <a:ext cx="3848423" cy="1728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397347" y="3569964"/>
            <a:ext cx="1980000" cy="115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2543656" y="3581390"/>
            <a:ext cx="1980000" cy="115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45013" y="3569964"/>
            <a:ext cx="3848423" cy="116342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01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 +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0E8D-23D0-434B-857E-E5C3FD11DE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1" hasCustomPrompt="1"/>
          </p:nvPr>
        </p:nvSpPr>
        <p:spPr>
          <a:xfrm>
            <a:off x="385574" y="1762139"/>
            <a:ext cx="4064289" cy="2825835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23841" y="1743993"/>
            <a:ext cx="3816000" cy="2850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02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title for intermediate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195486"/>
            <a:ext cx="8964488" cy="1656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ea typeface="ＭＳ Ｐゴシック" pitchFamily="27" charset="-128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995686"/>
            <a:ext cx="5760640" cy="1080120"/>
          </a:xfrm>
        </p:spPr>
        <p:txBody>
          <a:bodyPr/>
          <a:lstStyle>
            <a:lvl1pPr marL="0" indent="0">
              <a:defRPr sz="2400" b="1" baseline="0">
                <a:solidFill>
                  <a:srgbClr val="E31937"/>
                </a:solidFill>
              </a:defRPr>
            </a:lvl1pPr>
          </a:lstStyle>
          <a:p>
            <a:pPr lvl="0"/>
            <a:r>
              <a:rPr lang="de-DE" dirty="0" smtClean="0"/>
              <a:t>Title / Arial, 24 </a:t>
            </a:r>
            <a:r>
              <a:rPr lang="de-DE" dirty="0" err="1" smtClean="0"/>
              <a:t>pt</a:t>
            </a:r>
            <a:r>
              <a:rPr lang="de-DE" dirty="0" smtClean="0"/>
              <a:t>, </a:t>
            </a:r>
            <a:r>
              <a:rPr lang="de-DE" dirty="0" err="1" smtClean="0"/>
              <a:t>bold</a:t>
            </a:r>
            <a:r>
              <a:rPr lang="de-DE" dirty="0" smtClean="0"/>
              <a:t>, max.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7826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72828" y="1707654"/>
            <a:ext cx="8397738" cy="295232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37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064E-1921-4EB8-A5AA-AD22127864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1779662"/>
            <a:ext cx="8397738" cy="288032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281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916863" y="4885135"/>
            <a:ext cx="863600" cy="15597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779662"/>
            <a:ext cx="3780000" cy="288032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573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10556" y="1851670"/>
            <a:ext cx="3873412" cy="280831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028294" y="1851670"/>
            <a:ext cx="3780000" cy="280831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07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sc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de-DE" dirty="0" smtClean="0"/>
              <a:t>Place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520" y="123478"/>
            <a:ext cx="8784976" cy="17281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ea typeface="ＭＳ Ｐゴシック" pitchFamily="27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861A-FD76-4F4B-998B-B111F6ACC1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9387" y="1707655"/>
            <a:ext cx="8420463" cy="2952328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kombina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72828" y="1707654"/>
            <a:ext cx="8397738" cy="295232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10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AB66-C487-490E-B61C-5D5F5B349D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8431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68037" y="1635646"/>
            <a:ext cx="8416800" cy="3024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089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779662"/>
            <a:ext cx="8397738" cy="288032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867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9387" y="1707655"/>
            <a:ext cx="8420463" cy="288032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diagram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161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7992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3337294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626465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6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0370" y="1707654"/>
            <a:ext cx="3960000" cy="18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4778395" y="1707654"/>
            <a:ext cx="3960000" cy="18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59826" y="3716864"/>
            <a:ext cx="8389036" cy="94311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7992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3337294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626465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0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92421" y="1707654"/>
            <a:ext cx="4067985" cy="2934065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48439" y="1707654"/>
            <a:ext cx="4032024" cy="295232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15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9387" y="1707655"/>
            <a:ext cx="8420463" cy="288032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diagram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888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scree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 bwMode="auto">
          <a:xfrm>
            <a:off x="323851" y="728663"/>
            <a:ext cx="8640763" cy="8108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7" name="Rectangle 8"/>
          <p:cNvSpPr/>
          <p:nvPr userDrawn="1"/>
        </p:nvSpPr>
        <p:spPr bwMode="auto">
          <a:xfrm>
            <a:off x="5196" y="44624"/>
            <a:ext cx="9138804" cy="1081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pic>
        <p:nvPicPr>
          <p:cNvPr id="10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325"/>
            <a:ext cx="1333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en-US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7452320" y="314325"/>
            <a:ext cx="1341871" cy="3063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176200"/>
            <a:ext cx="4500000" cy="1252800"/>
          </a:xfrm>
          <a:solidFill>
            <a:srgbClr val="404040">
              <a:alpha val="60000"/>
            </a:srgbClr>
          </a:solidFill>
        </p:spPr>
        <p:txBody>
          <a:bodyPr lIns="180000"/>
          <a:lstStyle>
            <a:lvl1pPr marL="179388" indent="0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07950"/>
            <a:r>
              <a:rPr lang="de-DE" dirty="0" smtClean="0">
                <a:solidFill>
                  <a:schemeClr val="bg1"/>
                </a:solidFill>
              </a:rPr>
              <a:t>&gt;&gt; </a:t>
            </a:r>
            <a:r>
              <a:rPr lang="de-DE" dirty="0" err="1" smtClean="0">
                <a:solidFill>
                  <a:schemeClr val="bg1"/>
                </a:solidFill>
              </a:rPr>
              <a:t>maximum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width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maximum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three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lines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Arial 24 </a:t>
            </a:r>
            <a:r>
              <a:rPr lang="de-DE" dirty="0" err="1" smtClean="0">
                <a:solidFill>
                  <a:schemeClr val="bg1"/>
                </a:solidFill>
              </a:rPr>
              <a:t>pt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 bwMode="auto">
          <a:xfrm>
            <a:off x="323851" y="728663"/>
            <a:ext cx="8640763" cy="8108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3A92-A4E5-4D4E-97DD-0D32C5EF80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0" y="971550"/>
            <a:ext cx="9144000" cy="376044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1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68037" y="1635646"/>
            <a:ext cx="8416800" cy="3024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99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8776" y="741760"/>
            <a:ext cx="8429625" cy="751284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31069"/>
            <a:ext cx="7916862" cy="3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3" y="1822501"/>
            <a:ext cx="8421689" cy="29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pic>
        <p:nvPicPr>
          <p:cNvPr id="1030" name="Picture 9" descr="EGG_oClaim_4c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32000" y="230982"/>
            <a:ext cx="1170000" cy="2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6863" y="4885135"/>
            <a:ext cx="8636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404040"/>
                </a:solidFill>
                <a:ea typeface="ＭＳ Ｐゴシック" pitchFamily="27" charset="-128"/>
                <a:cs typeface="+mn-cs"/>
              </a:defRPr>
            </a:lvl1pPr>
          </a:lstStyle>
          <a:p>
            <a:pPr>
              <a:defRPr/>
            </a:pPr>
            <a:fld id="{EEB97B4D-8728-4687-A733-9FBE0826B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13" name="Picture 15" descr="EGG_LU2_en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58775" y="399600"/>
            <a:ext cx="1051200" cy="862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1" r:id="rId4"/>
    <p:sldLayoutId id="2147483692" r:id="rId5"/>
    <p:sldLayoutId id="2147483693" r:id="rId6"/>
    <p:sldLayoutId id="2147483676" r:id="rId7"/>
    <p:sldLayoutId id="2147483728" r:id="rId8"/>
    <p:sldLayoutId id="2147483695" r:id="rId9"/>
    <p:sldLayoutId id="2147483697" r:id="rId10"/>
    <p:sldLayoutId id="2147483698" r:id="rId11"/>
    <p:sldLayoutId id="2147483699" r:id="rId12"/>
    <p:sldLayoutId id="2147483729" r:id="rId13"/>
    <p:sldLayoutId id="2147483701" r:id="rId14"/>
    <p:sldLayoutId id="2147483694" r:id="rId15"/>
    <p:sldLayoutId id="2147483730" r:id="rId16"/>
    <p:sldLayoutId id="2147483731" r:id="rId17"/>
    <p:sldLayoutId id="2147483705" r:id="rId18"/>
    <p:sldLayoutId id="2147483683" r:id="rId19"/>
    <p:sldLayoutId id="2147483732" r:id="rId20"/>
    <p:sldLayoutId id="2147483735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E3193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8776" y="741760"/>
            <a:ext cx="8429625" cy="751284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31069"/>
            <a:ext cx="7916862" cy="3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3" y="1822501"/>
            <a:ext cx="8421689" cy="29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pic>
        <p:nvPicPr>
          <p:cNvPr id="1030" name="Picture 9" descr="EGG_oClaim_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000" y="230982"/>
            <a:ext cx="1170000" cy="2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6863" y="4885135"/>
            <a:ext cx="8636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404040"/>
                </a:solidFill>
                <a:ea typeface="ＭＳ Ｐゴシック" pitchFamily="27" charset="-128"/>
                <a:cs typeface="+mn-cs"/>
              </a:defRPr>
            </a:lvl1pPr>
          </a:lstStyle>
          <a:p>
            <a:pPr>
              <a:defRPr/>
            </a:pPr>
            <a:fld id="{EEB97B4D-8728-4687-A733-9FBE0826B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10" name="Picture 15" descr="EGG_LU2_en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775" y="399600"/>
            <a:ext cx="1051200" cy="86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18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7" r:id="rId2"/>
    <p:sldLayoutId id="2147483717" r:id="rId3"/>
    <p:sldLayoutId id="214748371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E3193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1615565"/>
            <a:ext cx="4968552" cy="1483576"/>
          </a:xfrm>
        </p:spPr>
        <p:txBody>
          <a:bodyPr/>
          <a:lstStyle/>
          <a:p>
            <a:r>
              <a:rPr lang="en-US" sz="3600" dirty="0" err="1"/>
              <a:t>Practica</a:t>
            </a:r>
            <a:r>
              <a:rPr lang="en-US" sz="3600" dirty="0"/>
              <a:t> </a:t>
            </a:r>
            <a:r>
              <a:rPr lang="en-US" sz="3600" dirty="0" err="1"/>
              <a:t>studenților</a:t>
            </a:r>
            <a:r>
              <a:rPr lang="en-US" sz="3600" dirty="0"/>
              <a:t> </a:t>
            </a:r>
            <a:r>
              <a:rPr lang="en-US" sz="3600" dirty="0" smtClean="0"/>
              <a:t>din </a:t>
            </a:r>
            <a:r>
              <a:rPr lang="en-US" sz="3600" dirty="0" err="1" smtClean="0"/>
              <a:t>Universitatea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 err="1"/>
              <a:t>Ștefan</a:t>
            </a:r>
            <a:r>
              <a:rPr lang="en-US" sz="3600" dirty="0"/>
              <a:t> </a:t>
            </a:r>
            <a:r>
              <a:rPr lang="en-US" sz="3600" dirty="0" err="1"/>
              <a:t>cel</a:t>
            </a:r>
            <a:r>
              <a:rPr lang="en-US" sz="3600" dirty="0"/>
              <a:t> Mare”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67544" y="2859782"/>
            <a:ext cx="6408000" cy="278606"/>
          </a:xfrm>
        </p:spPr>
        <p:txBody>
          <a:bodyPr/>
          <a:lstStyle/>
          <a:p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0" kern="1200" dirty="0" err="1" smtClean="0">
                <a:ea typeface="+mn-ea"/>
                <a:cs typeface="+mn-cs"/>
              </a:rPr>
              <a:t>Suceava</a:t>
            </a:r>
            <a:r>
              <a:rPr lang="en-US" sz="1400" b="0" kern="1200" dirty="0" smtClean="0">
                <a:ea typeface="+mn-ea"/>
                <a:cs typeface="+mn-cs"/>
              </a:rPr>
              <a:t>, 2018</a:t>
            </a:r>
            <a:endParaRPr lang="en-US" sz="1400" b="0" kern="1200" dirty="0"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9542"/>
            <a:ext cx="3809161" cy="38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Oportunit</a:t>
            </a:r>
            <a:r>
              <a:rPr lang="ro-RO" dirty="0" err="1"/>
              <a:t>ăț</a:t>
            </a:r>
            <a:r>
              <a:rPr lang="en-US" dirty="0" err="1"/>
              <a:t>i</a:t>
            </a:r>
            <a:r>
              <a:rPr lang="en-US" dirty="0"/>
              <a:t> de </a:t>
            </a:r>
            <a:r>
              <a:rPr lang="en-US" dirty="0" err="1"/>
              <a:t>practic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l</a:t>
            </a:r>
            <a:r>
              <a:rPr lang="en-US" dirty="0"/>
              <a:t>a EGGER Rom</a:t>
            </a:r>
            <a:r>
              <a:rPr lang="ro-RO" dirty="0"/>
              <a:t>â</a:t>
            </a:r>
            <a:r>
              <a:rPr lang="en-US" dirty="0" err="1"/>
              <a:t>nia</a:t>
            </a:r>
            <a:r>
              <a:rPr lang="en-US" dirty="0"/>
              <a:t> - </a:t>
            </a:r>
            <a:r>
              <a:rPr lang="en-US" dirty="0" smtClean="0"/>
              <a:t>201</a:t>
            </a:r>
            <a:r>
              <a:rPr lang="en-US" dirty="0"/>
              <a:t>8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43207"/>
              </p:ext>
            </p:extLst>
          </p:nvPr>
        </p:nvGraphicFramePr>
        <p:xfrm>
          <a:off x="358776" y="1507729"/>
          <a:ext cx="8421687" cy="2596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8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PROFIL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Departament EGGER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Plan 2018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41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Silvicultur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Informatic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Agronomie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Agrar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3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Silvicultur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Protec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 Mediului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 Mediului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Silvicultur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Depozit Lemn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Silvicultur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Achizi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lemn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o-RO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07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Litere/ Comunicare/ Limbi moderne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Mostre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44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Litere/ Comunicare/ Limbi Moderne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nz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</a:t>
                      </a:r>
                      <a:endParaRPr lang="en-US" sz="14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96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1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it-IT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1AB66-C487-490E-B61C-5D5F5B349D3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6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Înscrierea pentru practică la EGGER România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B861A-FD76-4F4B-998B-B111F6ACC12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Прямоугольник 1"/>
          <p:cNvSpPr/>
          <p:nvPr/>
        </p:nvSpPr>
        <p:spPr>
          <a:xfrm>
            <a:off x="827584" y="1653332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noProof="1">
                <a:solidFill>
                  <a:srgbClr val="404040"/>
                </a:solidFill>
              </a:rPr>
              <a:t>Persoanele interesate pot trimite CV </a:t>
            </a:r>
            <a:r>
              <a:rPr lang="ro-RO" sz="1400" noProof="1">
                <a:solidFill>
                  <a:srgbClr val="404040"/>
                </a:solidFill>
              </a:rPr>
              <a:t>ș</a:t>
            </a:r>
            <a:r>
              <a:rPr lang="en-US" sz="1400" noProof="1">
                <a:solidFill>
                  <a:srgbClr val="404040"/>
                </a:solidFill>
              </a:rPr>
              <a:t>i scrisoare de inten</a:t>
            </a:r>
            <a:r>
              <a:rPr lang="ro-RO" sz="1400" noProof="1">
                <a:solidFill>
                  <a:srgbClr val="404040"/>
                </a:solidFill>
              </a:rPr>
              <a:t>ț</a:t>
            </a:r>
            <a:r>
              <a:rPr lang="en-US" sz="1400" noProof="1">
                <a:solidFill>
                  <a:srgbClr val="404040"/>
                </a:solidFill>
              </a:rPr>
              <a:t>ie p</a:t>
            </a:r>
            <a:r>
              <a:rPr lang="ro-RO" sz="1400" noProof="1">
                <a:solidFill>
                  <a:srgbClr val="404040"/>
                </a:solidFill>
              </a:rPr>
              <a:t>â</a:t>
            </a:r>
            <a:r>
              <a:rPr lang="en-US" sz="1400" noProof="1">
                <a:solidFill>
                  <a:srgbClr val="404040"/>
                </a:solidFill>
              </a:rPr>
              <a:t>n</a:t>
            </a:r>
            <a:r>
              <a:rPr lang="ro-RO" sz="1400" noProof="1">
                <a:solidFill>
                  <a:srgbClr val="404040"/>
                </a:solidFill>
              </a:rPr>
              <a:t>ă</a:t>
            </a:r>
            <a:r>
              <a:rPr lang="en-US" sz="1400" noProof="1">
                <a:solidFill>
                  <a:srgbClr val="404040"/>
                </a:solidFill>
              </a:rPr>
              <a:t> pe </a:t>
            </a:r>
            <a:r>
              <a:rPr lang="ro-RO" sz="1400" noProof="1" smtClean="0">
                <a:solidFill>
                  <a:srgbClr val="404040"/>
                </a:solidFill>
              </a:rPr>
              <a:t>15</a:t>
            </a:r>
            <a:r>
              <a:rPr lang="en-US" sz="1400" noProof="1" smtClean="0">
                <a:solidFill>
                  <a:srgbClr val="404040"/>
                </a:solidFill>
              </a:rPr>
              <a:t>.06.2018 </a:t>
            </a:r>
            <a:r>
              <a:rPr lang="en-US" sz="1400" noProof="1">
                <a:solidFill>
                  <a:srgbClr val="404040"/>
                </a:solidFill>
              </a:rPr>
              <a:t>ora 09:00 </a:t>
            </a:r>
            <a:r>
              <a:rPr lang="en-US" sz="1400" noProof="1" smtClean="0">
                <a:solidFill>
                  <a:srgbClr val="404040"/>
                </a:solidFill>
              </a:rPr>
              <a:t>la adres</a:t>
            </a:r>
            <a:r>
              <a:rPr lang="ro-RO" sz="1400" noProof="1" smtClean="0">
                <a:solidFill>
                  <a:srgbClr val="404040"/>
                </a:solidFill>
              </a:rPr>
              <a:t>ele</a:t>
            </a:r>
            <a:r>
              <a:rPr lang="en-US" sz="1400" noProof="1" smtClean="0">
                <a:solidFill>
                  <a:srgbClr val="404040"/>
                </a:solidFill>
                <a:latin typeface="+mn-lt"/>
              </a:rPr>
              <a:t>: </a:t>
            </a:r>
            <a:endParaRPr lang="ru-RU" sz="1400" noProof="1" smtClean="0">
              <a:solidFill>
                <a:srgbClr val="404040"/>
              </a:solidFill>
              <a:latin typeface="+mn-lt"/>
            </a:endParaRPr>
          </a:p>
          <a:p>
            <a:r>
              <a:rPr lang="ro-RO" sz="1400" noProof="1" smtClean="0">
                <a:solidFill>
                  <a:srgbClr val="404040"/>
                </a:solidFill>
                <a:latin typeface="+mn-lt"/>
              </a:rPr>
              <a:t>www.egger.com/jobs  </a:t>
            </a:r>
          </a:p>
          <a:p>
            <a:r>
              <a:rPr lang="ro-RO" sz="1400" noProof="1" smtClean="0">
                <a:solidFill>
                  <a:srgbClr val="404040"/>
                </a:solidFill>
                <a:latin typeface="+mn-lt"/>
              </a:rPr>
              <a:t>resurse.umane</a:t>
            </a:r>
            <a:r>
              <a:rPr lang="en-US" sz="1400" noProof="1" smtClean="0">
                <a:solidFill>
                  <a:srgbClr val="E31937"/>
                </a:solidFill>
                <a:latin typeface="+mn-lt"/>
              </a:rPr>
              <a:t>@</a:t>
            </a:r>
            <a:r>
              <a:rPr lang="en-US" sz="1400" noProof="1" smtClean="0">
                <a:solidFill>
                  <a:srgbClr val="404040"/>
                </a:solidFill>
                <a:latin typeface="+mn-lt"/>
              </a:rPr>
              <a:t>egger.com </a:t>
            </a:r>
            <a:endParaRPr lang="ru-RU" sz="1400" noProof="1">
              <a:solidFill>
                <a:srgbClr val="404040"/>
              </a:solidFill>
              <a:latin typeface="+mn-l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827584" y="2612510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404040"/>
                </a:solidFill>
              </a:rPr>
              <a:t>Pentru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detalii</a:t>
            </a:r>
            <a:r>
              <a:rPr lang="en-US" sz="1400" dirty="0">
                <a:solidFill>
                  <a:srgbClr val="404040"/>
                </a:solidFill>
              </a:rPr>
              <a:t> ne </a:t>
            </a:r>
            <a:r>
              <a:rPr lang="en-US" sz="1400" dirty="0" err="1" smtClean="0">
                <a:solidFill>
                  <a:srgbClr val="404040"/>
                </a:solidFill>
              </a:rPr>
              <a:t>pute</a:t>
            </a:r>
            <a:r>
              <a:rPr lang="ro-RO" sz="1400" dirty="0">
                <a:solidFill>
                  <a:srgbClr val="404040"/>
                </a:solidFill>
              </a:rPr>
              <a:t>ț</a:t>
            </a:r>
            <a:r>
              <a:rPr lang="en-US" sz="1400" dirty="0" err="1" smtClean="0">
                <a:solidFill>
                  <a:srgbClr val="404040"/>
                </a:solidFill>
              </a:rPr>
              <a:t>i</a:t>
            </a:r>
            <a:r>
              <a:rPr lang="en-US" sz="1400" dirty="0" smtClean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contacta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telefonic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smtClean="0">
                <a:solidFill>
                  <a:srgbClr val="404040"/>
                </a:solidFill>
              </a:rPr>
              <a:t>la:</a:t>
            </a:r>
            <a:endParaRPr lang="en-US" sz="1400" dirty="0">
              <a:solidFill>
                <a:srgbClr val="404040"/>
              </a:solidFill>
            </a:endParaRPr>
          </a:p>
          <a:p>
            <a:pPr marL="381000" indent="-381000" algn="just"/>
            <a:r>
              <a:rPr lang="en-US" sz="1400" noProof="1" smtClean="0">
                <a:solidFill>
                  <a:srgbClr val="404040"/>
                </a:solidFill>
                <a:latin typeface="+mn-lt"/>
              </a:rPr>
              <a:t>Natalia Sadoveac</a:t>
            </a:r>
            <a:r>
              <a:rPr lang="ru-RU" sz="1400" noProof="1" smtClean="0">
                <a:solidFill>
                  <a:srgbClr val="404040"/>
                </a:solidFill>
                <a:latin typeface="+mn-lt"/>
              </a:rPr>
              <a:t>:  </a:t>
            </a:r>
            <a:r>
              <a:rPr lang="ro-RO" sz="1400" noProof="1" smtClean="0">
                <a:solidFill>
                  <a:srgbClr val="404040"/>
                </a:solidFill>
                <a:latin typeface="+mn-lt"/>
              </a:rPr>
              <a:t>     </a:t>
            </a:r>
            <a:r>
              <a:rPr lang="en-US" sz="1400" noProof="1" smtClean="0">
                <a:solidFill>
                  <a:srgbClr val="E31937"/>
                </a:solidFill>
                <a:latin typeface="+mn-lt"/>
              </a:rPr>
              <a:t>T</a:t>
            </a:r>
            <a:r>
              <a:rPr lang="en-US" sz="1400" noProof="1" smtClean="0">
                <a:solidFill>
                  <a:srgbClr val="404040"/>
                </a:solidFill>
                <a:latin typeface="+mn-lt"/>
              </a:rPr>
              <a:t> +40 372 438 159</a:t>
            </a:r>
            <a:endParaRPr lang="ru-RU" sz="1400" noProof="1" smtClean="0">
              <a:solidFill>
                <a:srgbClr val="404040"/>
              </a:solidFill>
              <a:latin typeface="+mn-lt"/>
            </a:endParaRPr>
          </a:p>
          <a:p>
            <a:pPr marL="381000" indent="-381000" algn="just"/>
            <a:r>
              <a:rPr lang="ro-RO" sz="1400" noProof="1" smtClean="0">
                <a:solidFill>
                  <a:srgbClr val="404040"/>
                </a:solidFill>
                <a:latin typeface="+mn-lt"/>
              </a:rPr>
              <a:t>Hanelore</a:t>
            </a:r>
            <a:r>
              <a:rPr lang="ro-RO" sz="1400" noProof="1" smtClean="0">
                <a:solidFill>
                  <a:srgbClr val="404040"/>
                </a:solidFill>
              </a:rPr>
              <a:t> Țerna-Harand</a:t>
            </a:r>
            <a:r>
              <a:rPr lang="ru-RU" sz="1400" noProof="1" smtClean="0">
                <a:solidFill>
                  <a:srgbClr val="404040"/>
                </a:solidFill>
                <a:latin typeface="+mn-lt"/>
              </a:rPr>
              <a:t>:</a:t>
            </a:r>
            <a:r>
              <a:rPr lang="ro-RO" sz="1400" noProof="1" smtClean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1400" noProof="1" smtClean="0">
                <a:solidFill>
                  <a:srgbClr val="E31937"/>
                </a:solidFill>
                <a:latin typeface="+mn-lt"/>
              </a:rPr>
              <a:t>T</a:t>
            </a:r>
            <a:r>
              <a:rPr lang="en-US" sz="1400" noProof="1" smtClean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1400" noProof="1">
                <a:solidFill>
                  <a:srgbClr val="404040"/>
                </a:solidFill>
              </a:rPr>
              <a:t>+40 372 438 141</a:t>
            </a:r>
            <a:endParaRPr lang="ru-RU" sz="1400" noProof="1">
              <a:solidFill>
                <a:srgbClr val="404040"/>
              </a:solidFill>
            </a:endParaRPr>
          </a:p>
        </p:txBody>
      </p:sp>
      <p:sp>
        <p:nvSpPr>
          <p:cNvPr id="8" name="Прямоугольник 4"/>
          <p:cNvSpPr/>
          <p:nvPr/>
        </p:nvSpPr>
        <p:spPr>
          <a:xfrm>
            <a:off x="827584" y="339981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404040"/>
                </a:solidFill>
              </a:rPr>
              <a:t>Interviurile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vor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avea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loc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în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perioada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smtClean="0">
                <a:solidFill>
                  <a:srgbClr val="404040"/>
                </a:solidFill>
              </a:rPr>
              <a:t>2</a:t>
            </a:r>
            <a:r>
              <a:rPr lang="ro-RO" sz="1400" dirty="0" smtClean="0">
                <a:solidFill>
                  <a:srgbClr val="404040"/>
                </a:solidFill>
              </a:rPr>
              <a:t>1</a:t>
            </a:r>
            <a:r>
              <a:rPr lang="en-US" sz="1400" dirty="0" smtClean="0">
                <a:solidFill>
                  <a:srgbClr val="404040"/>
                </a:solidFill>
              </a:rPr>
              <a:t>-2</a:t>
            </a:r>
            <a:r>
              <a:rPr lang="ro-RO" sz="1400" dirty="0" smtClean="0">
                <a:solidFill>
                  <a:srgbClr val="404040"/>
                </a:solidFill>
              </a:rPr>
              <a:t>2</a:t>
            </a:r>
            <a:r>
              <a:rPr lang="en-US" sz="1400" dirty="0" smtClean="0">
                <a:solidFill>
                  <a:srgbClr val="404040"/>
                </a:solidFill>
              </a:rPr>
              <a:t>.06.2018 </a:t>
            </a:r>
            <a:r>
              <a:rPr lang="en-US" sz="1400" dirty="0">
                <a:solidFill>
                  <a:srgbClr val="404040"/>
                </a:solidFill>
              </a:rPr>
              <a:t>la </a:t>
            </a:r>
            <a:r>
              <a:rPr lang="en-US" sz="1400" dirty="0" err="1">
                <a:solidFill>
                  <a:srgbClr val="404040"/>
                </a:solidFill>
              </a:rPr>
              <a:t>sediul</a:t>
            </a:r>
            <a:r>
              <a:rPr lang="en-US" sz="1400" dirty="0">
                <a:solidFill>
                  <a:srgbClr val="404040"/>
                </a:solidFill>
              </a:rPr>
              <a:t> EGGER. </a:t>
            </a:r>
            <a:r>
              <a:rPr lang="en-US" sz="1400" dirty="0" err="1">
                <a:solidFill>
                  <a:srgbClr val="404040"/>
                </a:solidFill>
              </a:rPr>
              <a:t>Detaliile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vor</a:t>
            </a:r>
            <a:r>
              <a:rPr lang="en-US" sz="1400" dirty="0">
                <a:solidFill>
                  <a:srgbClr val="404040"/>
                </a:solidFill>
              </a:rPr>
              <a:t> fi </a:t>
            </a:r>
            <a:r>
              <a:rPr lang="en-US" sz="1400" dirty="0" err="1">
                <a:solidFill>
                  <a:srgbClr val="404040"/>
                </a:solidFill>
              </a:rPr>
              <a:t>furnizate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în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timp</a:t>
            </a:r>
            <a:r>
              <a:rPr lang="en-US" sz="1400" dirty="0">
                <a:solidFill>
                  <a:srgbClr val="404040"/>
                </a:solidFill>
              </a:rPr>
              <a:t> util.</a:t>
            </a:r>
          </a:p>
        </p:txBody>
      </p:sp>
      <p:sp>
        <p:nvSpPr>
          <p:cNvPr id="9" name="Rechteck 13"/>
          <p:cNvSpPr/>
          <p:nvPr/>
        </p:nvSpPr>
        <p:spPr bwMode="auto">
          <a:xfrm>
            <a:off x="390612" y="1734716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Rechteck 13"/>
          <p:cNvSpPr/>
          <p:nvPr/>
        </p:nvSpPr>
        <p:spPr bwMode="auto">
          <a:xfrm>
            <a:off x="369496" y="2707882"/>
            <a:ext cx="291116" cy="291188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3"/>
          <p:cNvSpPr/>
          <p:nvPr/>
        </p:nvSpPr>
        <p:spPr bwMode="auto">
          <a:xfrm>
            <a:off x="380950" y="3481147"/>
            <a:ext cx="289323" cy="303166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7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13" name="Picture 2" descr="Картинки по запросу apply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r="15589"/>
          <a:stretch/>
        </p:blipFill>
        <p:spPr bwMode="auto">
          <a:xfrm>
            <a:off x="7187244" y="2165647"/>
            <a:ext cx="1004095" cy="12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3518"/>
            <a:ext cx="4536504" cy="451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5536" y="2652357"/>
            <a:ext cx="7632848" cy="1483576"/>
          </a:xfrm>
        </p:spPr>
        <p:txBody>
          <a:bodyPr/>
          <a:lstStyle/>
          <a:p>
            <a:r>
              <a:rPr lang="ro-RO" sz="3600" dirty="0" smtClean="0"/>
              <a:t>Vă așteptăm</a:t>
            </a:r>
            <a:r>
              <a:rPr lang="ru-RU" sz="3600" dirty="0" smtClean="0"/>
              <a:t>!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b="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42446"/>
            <a:ext cx="4832753" cy="3219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4262268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 dirty="0" smtClean="0">
                <a:solidFill>
                  <a:srgbClr val="404040"/>
                </a:solidFill>
              </a:rPr>
              <a:t>Fabrica EGGER din Rădăuți</a:t>
            </a:r>
            <a:endParaRPr lang="en-US" sz="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Despre</a:t>
            </a:r>
            <a:r>
              <a:rPr lang="en-US" dirty="0"/>
              <a:t> EGGER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B861A-FD76-4F4B-998B-B111F6ACC12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Прямоугольник 17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38" y="1556514"/>
            <a:ext cx="4711997" cy="3175476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" y="2473816"/>
            <a:ext cx="4221790" cy="2235811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 rotWithShape="1">
          <a:blip r:embed="rId5"/>
          <a:srcRect l="-12" t="461" r="12" b="66161"/>
          <a:stretch/>
        </p:blipFill>
        <p:spPr>
          <a:xfrm>
            <a:off x="0" y="1835514"/>
            <a:ext cx="3055146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6"/>
          <a:stretch/>
        </p:blipFill>
        <p:spPr>
          <a:xfrm>
            <a:off x="354784" y="1519292"/>
            <a:ext cx="8429670" cy="3116411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Condiții de practică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B861A-FD76-4F4B-998B-B111F6ACC12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>
          <a:xfrm>
            <a:off x="899593" y="1735594"/>
            <a:ext cx="7776864" cy="3262106"/>
          </a:xfrm>
        </p:spPr>
        <p:txBody>
          <a:bodyPr/>
          <a:lstStyle/>
          <a:p>
            <a:r>
              <a:rPr lang="en-US" sz="1400" b="1" dirty="0" err="1" smtClean="0"/>
              <a:t>Practica</a:t>
            </a:r>
            <a:r>
              <a:rPr lang="en-US" sz="1400" b="1" dirty="0" smtClean="0"/>
              <a:t> </a:t>
            </a:r>
            <a:r>
              <a:rPr lang="en-US" sz="1400" b="1" dirty="0"/>
              <a:t>se face </a:t>
            </a:r>
            <a:r>
              <a:rPr lang="en-US" sz="1400" b="1" dirty="0" err="1"/>
              <a:t>în</a:t>
            </a:r>
            <a:r>
              <a:rPr lang="en-US" sz="1400" b="1" dirty="0"/>
              <a:t> </a:t>
            </a:r>
            <a:r>
              <a:rPr lang="en-US" sz="1400" b="1" dirty="0" err="1"/>
              <a:t>baza</a:t>
            </a:r>
            <a:r>
              <a:rPr lang="en-US" sz="1400" b="1" dirty="0"/>
              <a:t> </a:t>
            </a:r>
            <a:r>
              <a:rPr lang="en-US" sz="1400" b="1" dirty="0" err="1"/>
              <a:t>unei</a:t>
            </a:r>
            <a:r>
              <a:rPr lang="en-US" sz="1400" b="1" dirty="0"/>
              <a:t> </a:t>
            </a:r>
            <a:r>
              <a:rPr lang="en-US" sz="1400" b="1" dirty="0" err="1"/>
              <a:t>Convenții</a:t>
            </a:r>
            <a:r>
              <a:rPr lang="en-US" sz="1400" b="1" dirty="0"/>
              <a:t> de </a:t>
            </a:r>
            <a:r>
              <a:rPr lang="en-US" sz="1400" b="1" dirty="0" err="1"/>
              <a:t>practică</a:t>
            </a:r>
            <a:r>
              <a:rPr lang="en-US" sz="1400" b="1" dirty="0"/>
              <a:t> </a:t>
            </a:r>
            <a:r>
              <a:rPr lang="en-US" sz="1400" b="1" dirty="0" err="1"/>
              <a:t>între</a:t>
            </a:r>
            <a:endParaRPr lang="en-US" sz="1400" b="1" dirty="0"/>
          </a:p>
          <a:p>
            <a:r>
              <a:rPr lang="en-US" sz="1400" b="1" dirty="0"/>
              <a:t>SC EGGER </a:t>
            </a:r>
            <a:r>
              <a:rPr lang="en-US" sz="1400" b="1" dirty="0" err="1"/>
              <a:t>România</a:t>
            </a:r>
            <a:r>
              <a:rPr lang="en-US" sz="1400" b="1" dirty="0"/>
              <a:t> SRL </a:t>
            </a:r>
            <a:r>
              <a:rPr lang="en-US" sz="1400" b="1" dirty="0" err="1"/>
              <a:t>și</a:t>
            </a:r>
            <a:r>
              <a:rPr lang="en-US" sz="1400" b="1" dirty="0"/>
              <a:t> </a:t>
            </a:r>
            <a:r>
              <a:rPr lang="en-US" sz="1400" b="1" dirty="0" err="1"/>
              <a:t>Universitatea</a:t>
            </a:r>
            <a:r>
              <a:rPr lang="en-US" sz="1400" b="1" dirty="0"/>
              <a:t> „</a:t>
            </a:r>
            <a:r>
              <a:rPr lang="en-US" sz="1400" b="1" dirty="0" err="1"/>
              <a:t>Ștefan</a:t>
            </a:r>
            <a:r>
              <a:rPr lang="en-US" sz="1400" b="1" dirty="0"/>
              <a:t> </a:t>
            </a:r>
            <a:r>
              <a:rPr lang="en-US" sz="1400" b="1" dirty="0" err="1"/>
              <a:t>cel</a:t>
            </a:r>
            <a:r>
              <a:rPr lang="en-US" sz="1400" b="1" dirty="0"/>
              <a:t> </a:t>
            </a:r>
            <a:r>
              <a:rPr lang="en-US" sz="1400" b="1" dirty="0" err="1" smtClean="0"/>
              <a:t>Mare”Suceava</a:t>
            </a:r>
            <a:r>
              <a:rPr lang="en-US" sz="1400" b="1" dirty="0" smtClean="0"/>
              <a:t> </a:t>
            </a:r>
            <a:r>
              <a:rPr lang="en-US" sz="1400" b="1" dirty="0" err="1"/>
              <a:t>sau</a:t>
            </a:r>
            <a:r>
              <a:rPr lang="en-US" sz="1400" b="1" dirty="0"/>
              <a:t> </a:t>
            </a:r>
            <a:r>
              <a:rPr lang="en-US" sz="1400" b="1" dirty="0" err="1"/>
              <a:t>alte</a:t>
            </a:r>
            <a:r>
              <a:rPr lang="en-US" sz="1400" b="1" dirty="0"/>
              <a:t> </a:t>
            </a:r>
            <a:r>
              <a:rPr lang="en-US" sz="1400" b="1" dirty="0" err="1"/>
              <a:t>universități</a:t>
            </a:r>
            <a:r>
              <a:rPr lang="en-US" sz="1400" b="1" dirty="0" smtClean="0"/>
              <a:t>.</a:t>
            </a:r>
            <a:endParaRPr lang="ro-RO" sz="1400" b="1" dirty="0"/>
          </a:p>
          <a:p>
            <a:endParaRPr lang="en-US" sz="1400" b="1" dirty="0"/>
          </a:p>
          <a:p>
            <a:r>
              <a:rPr lang="pt-BR" sz="1400" b="1" dirty="0" smtClean="0"/>
              <a:t>Portofoliul </a:t>
            </a:r>
            <a:r>
              <a:rPr lang="pt-BR" sz="1400" b="1" dirty="0"/>
              <a:t>de practică cuprinde </a:t>
            </a:r>
            <a:r>
              <a:rPr lang="pt-BR" sz="1400" b="1" dirty="0" smtClean="0"/>
              <a:t>competențele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profesionale</a:t>
            </a:r>
            <a:r>
              <a:rPr lang="en-US" sz="1400" b="1" dirty="0" smtClean="0"/>
              <a:t> </a:t>
            </a:r>
            <a:r>
              <a:rPr lang="en-US" sz="1400" b="1" dirty="0" err="1"/>
              <a:t>ce</a:t>
            </a:r>
            <a:r>
              <a:rPr lang="en-US" sz="1400" b="1" dirty="0"/>
              <a:t> se </a:t>
            </a:r>
            <a:r>
              <a:rPr lang="en-US" sz="1400" b="1" dirty="0" err="1"/>
              <a:t>vor</a:t>
            </a:r>
            <a:r>
              <a:rPr lang="en-US" sz="1400" b="1" dirty="0"/>
              <a:t> </a:t>
            </a:r>
            <a:r>
              <a:rPr lang="en-US" sz="1400" b="1" dirty="0" err="1"/>
              <a:t>dezvolta</a:t>
            </a:r>
            <a:r>
              <a:rPr lang="en-US" sz="1400" b="1" dirty="0"/>
              <a:t> </a:t>
            </a:r>
            <a:r>
              <a:rPr lang="en-US" sz="1400" b="1" dirty="0" err="1"/>
              <a:t>în</a:t>
            </a:r>
            <a:r>
              <a:rPr lang="en-US" sz="1400" b="1" dirty="0"/>
              <a:t> </a:t>
            </a:r>
            <a:r>
              <a:rPr lang="en-US" sz="1400" b="1" dirty="0" err="1"/>
              <a:t>cadrul</a:t>
            </a:r>
            <a:r>
              <a:rPr lang="en-US" sz="1400" b="1" dirty="0"/>
              <a:t> </a:t>
            </a:r>
            <a:r>
              <a:rPr lang="en-US" sz="1400" b="1" dirty="0" err="1"/>
              <a:t>companiei</a:t>
            </a:r>
            <a:r>
              <a:rPr lang="en-US" sz="1400" b="1" dirty="0" smtClean="0"/>
              <a:t>.</a:t>
            </a:r>
            <a:endParaRPr lang="ro-RO" sz="1400" b="1" dirty="0" smtClean="0"/>
          </a:p>
          <a:p>
            <a:endParaRPr lang="en-US" sz="1400" b="1" dirty="0"/>
          </a:p>
          <a:p>
            <a:r>
              <a:rPr lang="en-US" sz="1400" b="1" dirty="0" err="1" smtClean="0"/>
              <a:t>Pe</a:t>
            </a:r>
            <a:r>
              <a:rPr lang="en-US" sz="1400" b="1" dirty="0" smtClean="0"/>
              <a:t> </a:t>
            </a:r>
            <a:r>
              <a:rPr lang="en-US" sz="1400" b="1" dirty="0" err="1"/>
              <a:t>toată</a:t>
            </a:r>
            <a:r>
              <a:rPr lang="en-US" sz="1400" b="1" dirty="0"/>
              <a:t> </a:t>
            </a:r>
            <a:r>
              <a:rPr lang="en-US" sz="1400" b="1" dirty="0" err="1"/>
              <a:t>durata</a:t>
            </a:r>
            <a:r>
              <a:rPr lang="en-US" sz="1400" b="1" dirty="0"/>
              <a:t> </a:t>
            </a:r>
            <a:r>
              <a:rPr lang="en-US" sz="1400" b="1" dirty="0" err="1"/>
              <a:t>stagiului</a:t>
            </a:r>
            <a:r>
              <a:rPr lang="en-US" sz="1400" b="1" dirty="0"/>
              <a:t> de </a:t>
            </a:r>
            <a:r>
              <a:rPr lang="en-US" sz="1400" b="1" dirty="0" err="1"/>
              <a:t>pregătire</a:t>
            </a:r>
            <a:r>
              <a:rPr lang="en-US" sz="1400" b="1" dirty="0"/>
              <a:t>, </a:t>
            </a:r>
            <a:r>
              <a:rPr lang="en-US" sz="1400" b="1" dirty="0" err="1"/>
              <a:t>practicantul</a:t>
            </a:r>
            <a:r>
              <a:rPr lang="en-US" sz="1400" b="1" dirty="0"/>
              <a:t> </a:t>
            </a:r>
            <a:r>
              <a:rPr lang="en-US" sz="1400" b="1" dirty="0" err="1" smtClean="0"/>
              <a:t>rămâne</a:t>
            </a:r>
            <a:r>
              <a:rPr lang="ro-RO" sz="1400" b="1" dirty="0"/>
              <a:t> </a:t>
            </a:r>
            <a:r>
              <a:rPr lang="en-US" sz="1400" b="1" dirty="0" smtClean="0"/>
              <a:t>student </a:t>
            </a:r>
            <a:r>
              <a:rPr lang="en-US" sz="1400" b="1" dirty="0"/>
              <a:t>al </a:t>
            </a:r>
            <a:r>
              <a:rPr lang="en-US" sz="1400" b="1" dirty="0" err="1"/>
              <a:t>instituției</a:t>
            </a:r>
            <a:r>
              <a:rPr lang="en-US" sz="1400" b="1" dirty="0"/>
              <a:t> de </a:t>
            </a:r>
            <a:r>
              <a:rPr lang="en-US" sz="1400" b="1" dirty="0" err="1"/>
              <a:t>învățământ</a:t>
            </a:r>
            <a:r>
              <a:rPr lang="en-US" sz="1400" b="1" dirty="0"/>
              <a:t> superior, </a:t>
            </a:r>
            <a:r>
              <a:rPr lang="en-US" sz="1400" b="1" dirty="0" err="1"/>
              <a:t>dar</a:t>
            </a:r>
            <a:r>
              <a:rPr lang="en-US" sz="1400" b="1" dirty="0"/>
              <a:t> </a:t>
            </a:r>
            <a:r>
              <a:rPr lang="en-US" sz="1400" b="1" dirty="0" err="1" smtClean="0"/>
              <a:t>este</a:t>
            </a:r>
            <a:r>
              <a:rPr lang="ro-RO" sz="1400" b="1" dirty="0"/>
              <a:t> </a:t>
            </a:r>
            <a:r>
              <a:rPr lang="fr-FR" sz="1400" b="1" dirty="0" err="1" smtClean="0"/>
              <a:t>angajat</a:t>
            </a:r>
            <a:r>
              <a:rPr lang="fr-FR" sz="1400" b="1" dirty="0" smtClean="0"/>
              <a:t> </a:t>
            </a:r>
            <a:r>
              <a:rPr lang="fr-FR" sz="1400" b="1" dirty="0" err="1"/>
              <a:t>cu</a:t>
            </a:r>
            <a:r>
              <a:rPr lang="fr-FR" sz="1400" b="1" dirty="0"/>
              <a:t> </a:t>
            </a:r>
            <a:r>
              <a:rPr lang="fr-FR" sz="1400" b="1" dirty="0" err="1"/>
              <a:t>contract</a:t>
            </a:r>
            <a:r>
              <a:rPr lang="fr-FR" sz="1400" b="1" dirty="0"/>
              <a:t> de </a:t>
            </a:r>
            <a:r>
              <a:rPr lang="fr-FR" sz="1400" b="1" dirty="0" err="1"/>
              <a:t>muncă</a:t>
            </a:r>
            <a:r>
              <a:rPr lang="fr-FR" sz="1400" b="1" dirty="0" smtClean="0"/>
              <a:t>.</a:t>
            </a:r>
            <a:endParaRPr lang="ro-RO" sz="1400" b="1" dirty="0" smtClean="0"/>
          </a:p>
          <a:p>
            <a:endParaRPr lang="fr-FR" sz="1400" b="1" dirty="0"/>
          </a:p>
          <a:p>
            <a:r>
              <a:rPr lang="pt-BR" sz="1400" b="1" dirty="0" smtClean="0"/>
              <a:t>În </a:t>
            </a:r>
            <a:r>
              <a:rPr lang="pt-BR" sz="1400" b="1" dirty="0"/>
              <a:t>baza contractului de muncă studentul primește </a:t>
            </a:r>
            <a:r>
              <a:rPr lang="pt-BR" sz="1400" b="1" dirty="0" smtClean="0"/>
              <a:t>salariu</a:t>
            </a:r>
            <a:r>
              <a:rPr lang="ro-RO" sz="1400" b="1" dirty="0" smtClean="0"/>
              <a:t> </a:t>
            </a:r>
            <a:r>
              <a:rPr lang="en-US" sz="1400" b="1" dirty="0" smtClean="0"/>
              <a:t>lunar </a:t>
            </a:r>
            <a:r>
              <a:rPr lang="en-US" sz="1400" b="1" dirty="0" err="1"/>
              <a:t>și</a:t>
            </a:r>
            <a:r>
              <a:rPr lang="en-US" sz="1400" b="1" dirty="0"/>
              <a:t> </a:t>
            </a:r>
            <a:r>
              <a:rPr lang="en-US" sz="1400" b="1" dirty="0" err="1"/>
              <a:t>tichete</a:t>
            </a:r>
            <a:r>
              <a:rPr lang="en-US" sz="1400" b="1" dirty="0"/>
              <a:t> de </a:t>
            </a:r>
            <a:r>
              <a:rPr lang="en-US" sz="1400" b="1" dirty="0" err="1"/>
              <a:t>masă</a:t>
            </a:r>
            <a:r>
              <a:rPr lang="en-US" sz="1400" b="1" dirty="0" smtClean="0"/>
              <a:t>.</a:t>
            </a:r>
            <a:endParaRPr lang="ro-RO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EGGER </a:t>
            </a:r>
            <a:r>
              <a:rPr lang="en-US" sz="1400" b="1" dirty="0" err="1"/>
              <a:t>România</a:t>
            </a:r>
            <a:r>
              <a:rPr lang="en-US" sz="1400" b="1" dirty="0"/>
              <a:t> </a:t>
            </a:r>
            <a:r>
              <a:rPr lang="en-US" sz="1400" b="1" dirty="0" err="1"/>
              <a:t>asigură</a:t>
            </a:r>
            <a:r>
              <a:rPr lang="en-US" sz="1400" b="1" dirty="0"/>
              <a:t> </a:t>
            </a:r>
            <a:r>
              <a:rPr lang="en-US" sz="1400" b="1" dirty="0" err="1"/>
              <a:t>transportul</a:t>
            </a:r>
            <a:r>
              <a:rPr lang="en-US" sz="1400" b="1" dirty="0"/>
              <a:t> </a:t>
            </a:r>
            <a:r>
              <a:rPr lang="en-US" sz="1400" b="1" dirty="0" err="1"/>
              <a:t>practicanților</a:t>
            </a:r>
            <a:r>
              <a:rPr lang="en-US" sz="1400" b="1" dirty="0"/>
              <a:t> la / </a:t>
            </a:r>
            <a:r>
              <a:rPr lang="en-US" sz="1400" b="1" dirty="0" smtClean="0"/>
              <a:t>de</a:t>
            </a:r>
            <a:r>
              <a:rPr lang="ro-RO" sz="1400" b="1" dirty="0" smtClean="0"/>
              <a:t> </a:t>
            </a:r>
            <a:r>
              <a:rPr lang="en-US" sz="1400" b="1" dirty="0" smtClean="0"/>
              <a:t>la </a:t>
            </a:r>
            <a:r>
              <a:rPr lang="en-US" sz="1400" b="1" dirty="0" err="1"/>
              <a:t>fabrică</a:t>
            </a:r>
            <a:r>
              <a:rPr lang="en-US" sz="1400" b="1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Title</a:t>
            </a:r>
            <a:endParaRPr lang="de-DE" dirty="0"/>
          </a:p>
        </p:txBody>
      </p:sp>
      <p:sp>
        <p:nvSpPr>
          <p:cNvPr id="6" name="Прямоугольник 17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sp>
        <p:nvSpPr>
          <p:cNvPr id="7" name="Rechteck 13"/>
          <p:cNvSpPr/>
          <p:nvPr/>
        </p:nvSpPr>
        <p:spPr bwMode="auto">
          <a:xfrm>
            <a:off x="360000" y="1781425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Rechteck 13"/>
          <p:cNvSpPr/>
          <p:nvPr/>
        </p:nvSpPr>
        <p:spPr bwMode="auto">
          <a:xfrm>
            <a:off x="355964" y="2395834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hteck 13"/>
          <p:cNvSpPr/>
          <p:nvPr/>
        </p:nvSpPr>
        <p:spPr bwMode="auto">
          <a:xfrm>
            <a:off x="360487" y="3012770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hteck 13"/>
          <p:cNvSpPr/>
          <p:nvPr/>
        </p:nvSpPr>
        <p:spPr bwMode="auto">
          <a:xfrm>
            <a:off x="360000" y="4076679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5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hteck 13"/>
          <p:cNvSpPr/>
          <p:nvPr/>
        </p:nvSpPr>
        <p:spPr bwMode="auto">
          <a:xfrm>
            <a:off x="355964" y="3638384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4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6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6"/>
          <a:stretch/>
        </p:blipFill>
        <p:spPr>
          <a:xfrm>
            <a:off x="354784" y="1519292"/>
            <a:ext cx="8429670" cy="3116411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921990"/>
            <a:ext cx="7916862" cy="353616"/>
          </a:xfrm>
        </p:spPr>
        <p:txBody>
          <a:bodyPr/>
          <a:lstStyle/>
          <a:p>
            <a:r>
              <a:rPr lang="en-US" dirty="0" err="1" smtClean="0"/>
              <a:t>Responsabilit</a:t>
            </a:r>
            <a:r>
              <a:rPr lang="ro-RO" dirty="0" err="1" smtClean="0"/>
              <a:t>ă</a:t>
            </a:r>
            <a:r>
              <a:rPr lang="ro-RO" dirty="0" err="1"/>
              <a:t>ț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practicantului</a:t>
            </a:r>
            <a:endParaRPr lang="ro-RO" dirty="0"/>
          </a:p>
        </p:txBody>
      </p:sp>
      <p:sp>
        <p:nvSpPr>
          <p:cNvPr id="7" name="Rechteck 6"/>
          <p:cNvSpPr/>
          <p:nvPr/>
        </p:nvSpPr>
        <p:spPr bwMode="auto">
          <a:xfrm>
            <a:off x="377073" y="2454660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8" name="Inhaltsplatzhalter 6"/>
          <p:cNvSpPr txBox="1">
            <a:spLocks/>
          </p:cNvSpPr>
          <p:nvPr/>
        </p:nvSpPr>
        <p:spPr bwMode="gray">
          <a:xfrm>
            <a:off x="851315" y="2421124"/>
            <a:ext cx="7576497" cy="366916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4040"/>
                </a:solidFill>
              </a:rPr>
              <a:t>R</a:t>
            </a:r>
            <a:r>
              <a:rPr lang="ro-RO" dirty="0" err="1">
                <a:solidFill>
                  <a:srgbClr val="404040"/>
                </a:solidFill>
              </a:rPr>
              <a:t>especta</a:t>
            </a:r>
            <a:r>
              <a:rPr lang="en-US" dirty="0" smtClean="0">
                <a:solidFill>
                  <a:srgbClr val="404040"/>
                </a:solidFill>
              </a:rPr>
              <a:t>rea:</a:t>
            </a:r>
            <a:endParaRPr lang="ro-RO" b="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2" name="Inhaltsplatzhalter 6"/>
          <p:cNvSpPr txBox="1">
            <a:spLocks/>
          </p:cNvSpPr>
          <p:nvPr/>
        </p:nvSpPr>
        <p:spPr bwMode="gray">
          <a:xfrm>
            <a:off x="899592" y="3668447"/>
            <a:ext cx="7528220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63665" y="1789212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Inhaltsplatzhalter 6"/>
          <p:cNvSpPr txBox="1">
            <a:spLocks/>
          </p:cNvSpPr>
          <p:nvPr/>
        </p:nvSpPr>
        <p:spPr bwMode="gray">
          <a:xfrm>
            <a:off x="851315" y="1703550"/>
            <a:ext cx="7576497" cy="290445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9" name="Inhaltsplatzhalter 6"/>
          <p:cNvSpPr txBox="1">
            <a:spLocks/>
          </p:cNvSpPr>
          <p:nvPr/>
        </p:nvSpPr>
        <p:spPr bwMode="gray">
          <a:xfrm>
            <a:off x="851315" y="4089122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344786" y="2860781"/>
            <a:ext cx="8435676" cy="2289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6"/>
          <p:cNvSpPr txBox="1">
            <a:spLocks/>
          </p:cNvSpPr>
          <p:nvPr/>
        </p:nvSpPr>
        <p:spPr bwMode="gray">
          <a:xfrm>
            <a:off x="1003715" y="2524443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>
              <a:solidFill>
                <a:srgbClr val="404040"/>
              </a:solidFill>
            </a:endParaRPr>
          </a:p>
        </p:txBody>
      </p:sp>
      <p:sp>
        <p:nvSpPr>
          <p:cNvPr id="22" name="Inhaltsplatzhalter 6"/>
          <p:cNvSpPr txBox="1">
            <a:spLocks/>
          </p:cNvSpPr>
          <p:nvPr/>
        </p:nvSpPr>
        <p:spPr bwMode="gray">
          <a:xfrm>
            <a:off x="1003715" y="3006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>
              <a:solidFill>
                <a:srgbClr val="404040"/>
              </a:solidFill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gray">
          <a:xfrm>
            <a:off x="1003714" y="27648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</a:endParaRPr>
          </a:p>
        </p:txBody>
      </p:sp>
      <p:sp>
        <p:nvSpPr>
          <p:cNvPr id="24" name="Inhaltsplatzhalter 6"/>
          <p:cNvSpPr txBox="1">
            <a:spLocks/>
          </p:cNvSpPr>
          <p:nvPr/>
        </p:nvSpPr>
        <p:spPr bwMode="gray">
          <a:xfrm>
            <a:off x="1003713" y="32472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 smtClean="0">
              <a:solidFill>
                <a:srgbClr val="40404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315" y="1487665"/>
            <a:ext cx="7929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o-RO" sz="1400" dirty="0" smtClean="0">
              <a:solidFill>
                <a:srgbClr val="404040"/>
              </a:solidFill>
            </a:endParaRPr>
          </a:p>
          <a:p>
            <a:pPr eaLnBrk="1" hangingPunct="1"/>
            <a:r>
              <a:rPr lang="en-US" sz="1400" dirty="0" smtClean="0">
                <a:solidFill>
                  <a:srgbClr val="404040"/>
                </a:solidFill>
              </a:rPr>
              <a:t>R</a:t>
            </a:r>
            <a:r>
              <a:rPr lang="ro-RO" sz="1400" dirty="0" err="1">
                <a:solidFill>
                  <a:srgbClr val="404040"/>
                </a:solidFill>
              </a:rPr>
              <a:t>espect</a:t>
            </a:r>
            <a:r>
              <a:rPr lang="en-US" sz="1400" dirty="0">
                <a:solidFill>
                  <a:srgbClr val="404040"/>
                </a:solidFill>
              </a:rPr>
              <a:t>area</a:t>
            </a:r>
            <a:r>
              <a:rPr lang="ro-RO" sz="1400" dirty="0">
                <a:solidFill>
                  <a:srgbClr val="404040"/>
                </a:solidFill>
              </a:rPr>
              <a:t> programul</a:t>
            </a:r>
            <a:r>
              <a:rPr lang="en-US" sz="1400" dirty="0" err="1">
                <a:solidFill>
                  <a:srgbClr val="404040"/>
                </a:solidFill>
              </a:rPr>
              <a:t>ui</a:t>
            </a:r>
            <a:r>
              <a:rPr lang="ro-RO" sz="1400" dirty="0">
                <a:solidFill>
                  <a:srgbClr val="404040"/>
                </a:solidFill>
              </a:rPr>
              <a:t> de lucru stabilit </a:t>
            </a:r>
            <a:r>
              <a:rPr lang="ro-RO" sz="1400" dirty="0" smtClean="0">
                <a:solidFill>
                  <a:srgbClr val="404040"/>
                </a:solidFill>
              </a:rPr>
              <a:t>și </a:t>
            </a:r>
            <a:r>
              <a:rPr lang="ro-RO" sz="1400" dirty="0">
                <a:solidFill>
                  <a:srgbClr val="404040"/>
                </a:solidFill>
              </a:rPr>
              <a:t>execut</a:t>
            </a:r>
            <a:r>
              <a:rPr lang="en-US" sz="1400" dirty="0">
                <a:solidFill>
                  <a:srgbClr val="404040"/>
                </a:solidFill>
              </a:rPr>
              <a:t>area</a:t>
            </a:r>
            <a:r>
              <a:rPr lang="ro-RO" sz="1400" dirty="0">
                <a:solidFill>
                  <a:srgbClr val="404040"/>
                </a:solidFill>
              </a:rPr>
              <a:t> </a:t>
            </a:r>
            <a:r>
              <a:rPr lang="ro-RO" sz="1400" dirty="0" err="1" smtClean="0">
                <a:solidFill>
                  <a:srgbClr val="404040"/>
                </a:solidFill>
              </a:rPr>
              <a:t>activitățil</a:t>
            </a:r>
            <a:r>
              <a:rPr lang="en-US" sz="1400" dirty="0">
                <a:solidFill>
                  <a:srgbClr val="404040"/>
                </a:solidFill>
              </a:rPr>
              <a:t>or</a:t>
            </a:r>
            <a:r>
              <a:rPr lang="ro-RO" sz="1400" dirty="0">
                <a:solidFill>
                  <a:srgbClr val="404040"/>
                </a:solidFill>
              </a:rPr>
              <a:t> specificate de tutore</a:t>
            </a:r>
            <a:r>
              <a:rPr lang="en-US" sz="1400" dirty="0">
                <a:solidFill>
                  <a:srgbClr val="404040"/>
                </a:solidFill>
              </a:rPr>
              <a:t>le EGGER, </a:t>
            </a:r>
            <a:r>
              <a:rPr lang="ro-RO" sz="1400" dirty="0">
                <a:solidFill>
                  <a:srgbClr val="404040"/>
                </a:solidFill>
              </a:rPr>
              <a:t>î</a:t>
            </a:r>
            <a:r>
              <a:rPr lang="ro-RO" sz="1400" dirty="0" smtClean="0">
                <a:solidFill>
                  <a:srgbClr val="404040"/>
                </a:solidFill>
              </a:rPr>
              <a:t>n </a:t>
            </a:r>
            <a:r>
              <a:rPr lang="ro-RO" sz="1400" dirty="0">
                <a:solidFill>
                  <a:srgbClr val="404040"/>
                </a:solidFill>
              </a:rPr>
              <a:t>conformitate cu portofoliul de </a:t>
            </a:r>
            <a:r>
              <a:rPr lang="ro-RO" sz="1400" dirty="0" smtClean="0">
                <a:solidFill>
                  <a:srgbClr val="404040"/>
                </a:solidFill>
              </a:rPr>
              <a:t>practică</a:t>
            </a:r>
            <a:r>
              <a:rPr lang="en-GB" sz="1400" dirty="0" smtClean="0">
                <a:solidFill>
                  <a:srgbClr val="404040"/>
                </a:solidFill>
              </a:rPr>
              <a:t>.</a:t>
            </a:r>
            <a:endParaRPr lang="en-GB" sz="1400" dirty="0">
              <a:solidFill>
                <a:srgbClr val="40404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1315" y="3034298"/>
            <a:ext cx="7393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04040"/>
                </a:solidFill>
              </a:rPr>
              <a:t>R</a:t>
            </a:r>
            <a:r>
              <a:rPr lang="ro-RO" sz="1400" dirty="0" err="1">
                <a:solidFill>
                  <a:srgbClr val="404040"/>
                </a:solidFill>
              </a:rPr>
              <a:t>egulamentul</a:t>
            </a:r>
            <a:r>
              <a:rPr lang="en-US" sz="1400" dirty="0" err="1">
                <a:solidFill>
                  <a:srgbClr val="404040"/>
                </a:solidFill>
              </a:rPr>
              <a:t>ui</a:t>
            </a:r>
            <a:r>
              <a:rPr lang="ro-RO" sz="1400" dirty="0">
                <a:solidFill>
                  <a:srgbClr val="404040"/>
                </a:solidFill>
              </a:rPr>
              <a:t> de ordine </a:t>
            </a:r>
            <a:r>
              <a:rPr lang="ro-RO" sz="1400" dirty="0" smtClean="0">
                <a:solidFill>
                  <a:srgbClr val="404040"/>
                </a:solidFill>
              </a:rPr>
              <a:t>interioară </a:t>
            </a:r>
            <a:r>
              <a:rPr lang="ro-RO" sz="1400" dirty="0">
                <a:solidFill>
                  <a:srgbClr val="404040"/>
                </a:solidFill>
              </a:rPr>
              <a:t>al </a:t>
            </a:r>
            <a:r>
              <a:rPr lang="en-US" sz="1400" dirty="0">
                <a:solidFill>
                  <a:srgbClr val="404040"/>
                </a:solidFill>
              </a:rPr>
              <a:t>EGGER </a:t>
            </a:r>
            <a:r>
              <a:rPr lang="en-US" sz="1400" dirty="0" smtClean="0">
                <a:solidFill>
                  <a:srgbClr val="404040"/>
                </a:solidFill>
              </a:rPr>
              <a:t>Rom</a:t>
            </a:r>
            <a:r>
              <a:rPr lang="ro-RO" sz="1400" dirty="0" smtClean="0">
                <a:solidFill>
                  <a:srgbClr val="404040"/>
                </a:solidFill>
              </a:rPr>
              <a:t>â</a:t>
            </a:r>
            <a:r>
              <a:rPr lang="en-US" sz="1400" dirty="0" err="1" smtClean="0">
                <a:solidFill>
                  <a:srgbClr val="404040"/>
                </a:solidFill>
              </a:rPr>
              <a:t>nia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1315" y="3363838"/>
            <a:ext cx="451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04040"/>
                </a:solidFill>
              </a:rPr>
              <a:t>N</a:t>
            </a:r>
            <a:r>
              <a:rPr lang="ro-RO" sz="1400" dirty="0" err="1">
                <a:solidFill>
                  <a:srgbClr val="404040"/>
                </a:solidFill>
              </a:rPr>
              <a:t>ormel</a:t>
            </a:r>
            <a:r>
              <a:rPr lang="en-US" sz="1400" dirty="0">
                <a:solidFill>
                  <a:srgbClr val="404040"/>
                </a:solidFill>
              </a:rPr>
              <a:t>or</a:t>
            </a:r>
            <a:r>
              <a:rPr lang="ro-RO" sz="1400" dirty="0">
                <a:solidFill>
                  <a:srgbClr val="404040"/>
                </a:solidFill>
              </a:rPr>
              <a:t> de securitate </a:t>
            </a:r>
            <a:r>
              <a:rPr lang="ro-RO" sz="1400" dirty="0" smtClean="0">
                <a:solidFill>
                  <a:srgbClr val="404040"/>
                </a:solidFill>
              </a:rPr>
              <a:t>și sănătate în muncă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1316" y="3723878"/>
            <a:ext cx="595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 smtClean="0">
                <a:solidFill>
                  <a:srgbClr val="404040"/>
                </a:solidFill>
              </a:rPr>
              <a:t>Confiden</a:t>
            </a:r>
            <a:r>
              <a:rPr lang="ro-RO" sz="1400" dirty="0">
                <a:solidFill>
                  <a:srgbClr val="404040"/>
                </a:solidFill>
              </a:rPr>
              <a:t>ț</a:t>
            </a:r>
            <a:r>
              <a:rPr lang="en-US" sz="1400" dirty="0" err="1" smtClean="0">
                <a:solidFill>
                  <a:srgbClr val="404040"/>
                </a:solidFill>
              </a:rPr>
              <a:t>ialit</a:t>
            </a:r>
            <a:r>
              <a:rPr lang="ro-RO" sz="1400" dirty="0" err="1" smtClean="0">
                <a:solidFill>
                  <a:srgbClr val="404040"/>
                </a:solidFill>
              </a:rPr>
              <a:t>ăț</a:t>
            </a:r>
            <a:r>
              <a:rPr lang="en-US" sz="1400" dirty="0" smtClean="0">
                <a:solidFill>
                  <a:srgbClr val="404040"/>
                </a:solidFill>
              </a:rPr>
              <a:t>ii </a:t>
            </a:r>
            <a:r>
              <a:rPr lang="ro-RO" sz="1400" dirty="0" err="1" smtClean="0">
                <a:solidFill>
                  <a:srgbClr val="404040"/>
                </a:solidFill>
              </a:rPr>
              <a:t>informațiil</a:t>
            </a:r>
            <a:r>
              <a:rPr lang="en-US" sz="1400" dirty="0">
                <a:solidFill>
                  <a:srgbClr val="404040"/>
                </a:solidFill>
              </a:rPr>
              <a:t>or din </a:t>
            </a:r>
            <a:r>
              <a:rPr lang="en-US" sz="1400" dirty="0" err="1">
                <a:solidFill>
                  <a:srgbClr val="404040"/>
                </a:solidFill>
              </a:rPr>
              <a:t>cadrul</a:t>
            </a:r>
            <a:r>
              <a:rPr lang="ro-RO" sz="1400" dirty="0">
                <a:solidFill>
                  <a:srgbClr val="404040"/>
                </a:solidFill>
              </a:rPr>
              <a:t> </a:t>
            </a:r>
            <a:r>
              <a:rPr lang="en-US" sz="1400" dirty="0">
                <a:solidFill>
                  <a:srgbClr val="404040"/>
                </a:solidFill>
              </a:rPr>
              <a:t>EGGER </a:t>
            </a:r>
            <a:r>
              <a:rPr lang="en-US" sz="1400" dirty="0" smtClean="0">
                <a:solidFill>
                  <a:srgbClr val="404040"/>
                </a:solidFill>
              </a:rPr>
              <a:t>Rom</a:t>
            </a:r>
            <a:r>
              <a:rPr lang="ro-RO" sz="1400" dirty="0" smtClean="0">
                <a:solidFill>
                  <a:srgbClr val="404040"/>
                </a:solidFill>
              </a:rPr>
              <a:t>â</a:t>
            </a:r>
            <a:r>
              <a:rPr lang="en-US" sz="1400" dirty="0" err="1" smtClean="0">
                <a:solidFill>
                  <a:srgbClr val="404040"/>
                </a:solidFill>
              </a:rPr>
              <a:t>nia</a:t>
            </a:r>
            <a:endParaRPr lang="en-US" sz="1400" dirty="0">
              <a:solidFill>
                <a:srgbClr val="40404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31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6"/>
          <a:stretch/>
        </p:blipFill>
        <p:spPr>
          <a:xfrm>
            <a:off x="354784" y="1519292"/>
            <a:ext cx="8429670" cy="3116411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921990"/>
            <a:ext cx="7916862" cy="353616"/>
          </a:xfrm>
        </p:spPr>
        <p:txBody>
          <a:bodyPr/>
          <a:lstStyle/>
          <a:p>
            <a:r>
              <a:rPr lang="en-US" dirty="0" err="1" smtClean="0"/>
              <a:t>Responsabilit</a:t>
            </a:r>
            <a:r>
              <a:rPr lang="ro-RO" dirty="0" err="1" smtClean="0"/>
              <a:t>ăț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/>
              <a:t>EGGER </a:t>
            </a:r>
            <a:r>
              <a:rPr lang="en-US" dirty="0" smtClean="0"/>
              <a:t>Rom</a:t>
            </a:r>
            <a:r>
              <a:rPr lang="ro-RO" dirty="0"/>
              <a:t>â</a:t>
            </a:r>
            <a:r>
              <a:rPr lang="en-US" dirty="0" err="1" smtClean="0"/>
              <a:t>nia</a:t>
            </a:r>
            <a:endParaRPr lang="ro-RO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391895" y="1923678"/>
            <a:ext cx="270000" cy="283821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Inhaltsplatzhalter 6"/>
          <p:cNvSpPr txBox="1">
            <a:spLocks/>
          </p:cNvSpPr>
          <p:nvPr/>
        </p:nvSpPr>
        <p:spPr bwMode="gray">
          <a:xfrm>
            <a:off x="851315" y="1703550"/>
            <a:ext cx="7576497" cy="52844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sz="1400" dirty="0" smtClean="0"/>
          </a:p>
          <a:p>
            <a:endParaRPr lang="ro-RO" sz="1400" dirty="0" smtClean="0"/>
          </a:p>
          <a:p>
            <a:endParaRPr lang="ro-RO" sz="1400" dirty="0" smtClean="0"/>
          </a:p>
          <a:p>
            <a:endParaRPr lang="ro-RO" sz="1400" dirty="0"/>
          </a:p>
          <a:p>
            <a:endParaRPr lang="ro-RO" sz="1400" dirty="0" smtClean="0"/>
          </a:p>
          <a:p>
            <a:endParaRPr lang="ro-RO" sz="1400" dirty="0"/>
          </a:p>
          <a:p>
            <a:endParaRPr lang="ro-RO" sz="1400" dirty="0" smtClean="0"/>
          </a:p>
          <a:p>
            <a:endParaRPr lang="ro-RO" sz="1400" dirty="0" smtClean="0"/>
          </a:p>
          <a:p>
            <a:r>
              <a:rPr lang="en-US" sz="1400" dirty="0" err="1" smtClean="0">
                <a:solidFill>
                  <a:srgbClr val="404040"/>
                </a:solidFill>
              </a:rPr>
              <a:t>Stabilirea</a:t>
            </a:r>
            <a:r>
              <a:rPr lang="en-US" sz="1400" dirty="0" smtClean="0">
                <a:solidFill>
                  <a:srgbClr val="404040"/>
                </a:solidFill>
              </a:rPr>
              <a:t> </a:t>
            </a:r>
            <a:r>
              <a:rPr lang="en-US" sz="1400" dirty="0" err="1">
                <a:solidFill>
                  <a:srgbClr val="404040"/>
                </a:solidFill>
              </a:rPr>
              <a:t>unui</a:t>
            </a:r>
            <a:r>
              <a:rPr lang="en-US" sz="1400" dirty="0">
                <a:solidFill>
                  <a:srgbClr val="404040"/>
                </a:solidFill>
              </a:rPr>
              <a:t> t</a:t>
            </a:r>
            <a:r>
              <a:rPr lang="ro-RO" sz="1400" dirty="0" err="1">
                <a:solidFill>
                  <a:srgbClr val="404040"/>
                </a:solidFill>
              </a:rPr>
              <a:t>utore</a:t>
            </a:r>
            <a:r>
              <a:rPr lang="ro-RO" sz="1400" dirty="0">
                <a:solidFill>
                  <a:srgbClr val="404040"/>
                </a:solidFill>
              </a:rPr>
              <a:t> pentru stagiul de </a:t>
            </a:r>
            <a:r>
              <a:rPr lang="ro-RO" sz="1400" dirty="0" smtClean="0">
                <a:solidFill>
                  <a:srgbClr val="404040"/>
                </a:solidFill>
              </a:rPr>
              <a:t>practică</a:t>
            </a:r>
            <a:r>
              <a:rPr lang="en-GB" sz="1400" dirty="0" smtClean="0">
                <a:solidFill>
                  <a:srgbClr val="404040"/>
                </a:solidFill>
              </a:rPr>
              <a:t> </a:t>
            </a:r>
            <a:endParaRPr lang="en-GB" sz="1400" dirty="0">
              <a:solidFill>
                <a:srgbClr val="404040"/>
              </a:solidFill>
            </a:endParaRPr>
          </a:p>
          <a:p>
            <a:r>
              <a:rPr lang="ro-RO" sz="1400" dirty="0" smtClean="0"/>
              <a:t> </a:t>
            </a:r>
            <a:endParaRPr lang="ro-RO" sz="1400" dirty="0"/>
          </a:p>
          <a:p>
            <a:r>
              <a:rPr lang="en-US" sz="1400" dirty="0" smtClean="0">
                <a:solidFill>
                  <a:srgbClr val="404040"/>
                </a:solidFill>
              </a:rPr>
              <a:t>I</a:t>
            </a:r>
            <a:r>
              <a:rPr lang="ro-RO" sz="1400" dirty="0" err="1">
                <a:solidFill>
                  <a:srgbClr val="404040"/>
                </a:solidFill>
              </a:rPr>
              <a:t>nstructaj</a:t>
            </a:r>
            <a:r>
              <a:rPr lang="en-US" sz="1400" dirty="0" err="1">
                <a:solidFill>
                  <a:srgbClr val="404040"/>
                </a:solidFill>
              </a:rPr>
              <a:t>ul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ro-RO" sz="1400" dirty="0">
                <a:solidFill>
                  <a:srgbClr val="404040"/>
                </a:solidFill>
              </a:rPr>
              <a:t>cu privire la normele de securitate </a:t>
            </a:r>
            <a:r>
              <a:rPr lang="ro-RO" sz="1400" dirty="0" smtClean="0">
                <a:solidFill>
                  <a:srgbClr val="404040"/>
                </a:solidFill>
              </a:rPr>
              <a:t>și sănătate </a:t>
            </a:r>
            <a:r>
              <a:rPr lang="ro-RO" sz="1400" dirty="0">
                <a:solidFill>
                  <a:srgbClr val="404040"/>
                </a:solidFill>
              </a:rPr>
              <a:t>î</a:t>
            </a:r>
            <a:r>
              <a:rPr lang="ro-RO" sz="1400" dirty="0" smtClean="0">
                <a:solidFill>
                  <a:srgbClr val="404040"/>
                </a:solidFill>
              </a:rPr>
              <a:t>n muncă, </a:t>
            </a:r>
            <a:r>
              <a:rPr lang="ro-RO" sz="1400" dirty="0">
                <a:solidFill>
                  <a:srgbClr val="404040"/>
                </a:solidFill>
              </a:rPr>
              <a:t>î</a:t>
            </a:r>
            <a:r>
              <a:rPr lang="ro-RO" sz="1400" dirty="0" smtClean="0">
                <a:solidFill>
                  <a:srgbClr val="404040"/>
                </a:solidFill>
              </a:rPr>
              <a:t>n </a:t>
            </a:r>
            <a:r>
              <a:rPr lang="ro-RO" sz="1400" dirty="0">
                <a:solidFill>
                  <a:srgbClr val="404040"/>
                </a:solidFill>
              </a:rPr>
              <a:t>conformitate cu </a:t>
            </a:r>
            <a:r>
              <a:rPr lang="ro-RO" sz="1400" dirty="0" smtClean="0">
                <a:solidFill>
                  <a:srgbClr val="404040"/>
                </a:solidFill>
              </a:rPr>
              <a:t>legislația </a:t>
            </a:r>
            <a:r>
              <a:rPr lang="ro-RO" sz="1400" dirty="0">
                <a:solidFill>
                  <a:srgbClr val="404040"/>
                </a:solidFill>
              </a:rPr>
              <a:t>î</a:t>
            </a:r>
            <a:r>
              <a:rPr lang="ro-RO" sz="1400" dirty="0" smtClean="0">
                <a:solidFill>
                  <a:srgbClr val="404040"/>
                </a:solidFill>
              </a:rPr>
              <a:t>n </a:t>
            </a:r>
            <a:r>
              <a:rPr lang="ro-RO" sz="1400" dirty="0">
                <a:solidFill>
                  <a:srgbClr val="404040"/>
                </a:solidFill>
              </a:rPr>
              <a:t>vigoare</a:t>
            </a:r>
            <a:endParaRPr lang="en-US" sz="1400" dirty="0">
              <a:solidFill>
                <a:srgbClr val="404040"/>
              </a:solidFill>
            </a:endParaRPr>
          </a:p>
          <a:p>
            <a:endParaRPr lang="ro-RO" sz="1400" dirty="0" smtClean="0"/>
          </a:p>
          <a:p>
            <a:r>
              <a:rPr lang="en-US" sz="1400" dirty="0" smtClean="0"/>
              <a:t>M</a:t>
            </a:r>
            <a:r>
              <a:rPr lang="ro-RO" sz="1400" dirty="0" err="1"/>
              <a:t>ijloacele</a:t>
            </a:r>
            <a:r>
              <a:rPr lang="ro-RO" sz="1400" dirty="0"/>
              <a:t> necesare pentru </a:t>
            </a:r>
            <a:r>
              <a:rPr lang="ro-RO" sz="1400" dirty="0" smtClean="0"/>
              <a:t>dobândirea competențelor </a:t>
            </a:r>
            <a:r>
              <a:rPr lang="ro-RO" sz="1400" dirty="0"/>
              <a:t>precizate </a:t>
            </a:r>
            <a:r>
              <a:rPr lang="ro-RO" sz="1400" dirty="0" smtClean="0"/>
              <a:t>în </a:t>
            </a:r>
            <a:r>
              <a:rPr lang="ro-RO" sz="1400" dirty="0"/>
              <a:t>portofoliul de </a:t>
            </a:r>
            <a:r>
              <a:rPr lang="ro-RO" sz="1400" dirty="0" smtClean="0"/>
              <a:t>practică</a:t>
            </a:r>
            <a:r>
              <a:rPr lang="en-US" sz="1400" dirty="0" smtClean="0"/>
              <a:t>.</a:t>
            </a:r>
            <a:r>
              <a:rPr lang="ro-RO" sz="1400" dirty="0" smtClean="0"/>
              <a:t> </a:t>
            </a:r>
            <a:endParaRPr lang="en-GB" sz="1400" dirty="0"/>
          </a:p>
          <a:p>
            <a:endParaRPr lang="ro-RO" sz="1400" dirty="0"/>
          </a:p>
          <a:p>
            <a:endParaRPr lang="ro-RO" sz="1400" b="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0" name="Inhaltsplatzhalter 6"/>
          <p:cNvSpPr txBox="1">
            <a:spLocks/>
          </p:cNvSpPr>
          <p:nvPr/>
        </p:nvSpPr>
        <p:spPr bwMode="gray">
          <a:xfrm>
            <a:off x="1003715" y="2232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>
              <a:solidFill>
                <a:srgbClr val="E31937"/>
              </a:solidFill>
            </a:endParaRPr>
          </a:p>
        </p:txBody>
      </p:sp>
      <p:sp>
        <p:nvSpPr>
          <p:cNvPr id="22" name="Inhaltsplatzhalter 6"/>
          <p:cNvSpPr txBox="1">
            <a:spLocks/>
          </p:cNvSpPr>
          <p:nvPr/>
        </p:nvSpPr>
        <p:spPr bwMode="gray">
          <a:xfrm>
            <a:off x="1003715" y="2808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>
              <a:solidFill>
                <a:srgbClr val="404040"/>
              </a:solidFill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gray">
          <a:xfrm>
            <a:off x="990247" y="2413342"/>
            <a:ext cx="7561785" cy="686894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tabLst>
                <a:tab pos="0" algn="l"/>
              </a:tabLst>
            </a:pPr>
            <a:endParaRPr lang="ro-RO" sz="1400" dirty="0" smtClean="0"/>
          </a:p>
        </p:txBody>
      </p:sp>
      <p:sp>
        <p:nvSpPr>
          <p:cNvPr id="24" name="Inhaltsplatzhalter 6"/>
          <p:cNvSpPr txBox="1">
            <a:spLocks/>
          </p:cNvSpPr>
          <p:nvPr/>
        </p:nvSpPr>
        <p:spPr bwMode="gray">
          <a:xfrm>
            <a:off x="851315" y="3218770"/>
            <a:ext cx="7728895" cy="239121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sz="1400" dirty="0" smtClean="0"/>
          </a:p>
          <a:p>
            <a:endParaRPr lang="ro-RO" sz="1400" dirty="0" smtClean="0"/>
          </a:p>
        </p:txBody>
      </p:sp>
      <p:sp>
        <p:nvSpPr>
          <p:cNvPr id="25" name="Inhaltsplatzhalter 6"/>
          <p:cNvSpPr txBox="1">
            <a:spLocks/>
          </p:cNvSpPr>
          <p:nvPr/>
        </p:nvSpPr>
        <p:spPr bwMode="gray">
          <a:xfrm>
            <a:off x="1003713" y="3384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0" dirty="0">
              <a:solidFill>
                <a:srgbClr val="404040"/>
              </a:solidFill>
            </a:endParaRPr>
          </a:p>
        </p:txBody>
      </p:sp>
      <p:sp>
        <p:nvSpPr>
          <p:cNvPr id="11" name="Rechteck 13"/>
          <p:cNvSpPr/>
          <p:nvPr/>
        </p:nvSpPr>
        <p:spPr bwMode="auto">
          <a:xfrm>
            <a:off x="391895" y="2575466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hteck 13"/>
          <p:cNvSpPr/>
          <p:nvPr/>
        </p:nvSpPr>
        <p:spPr bwMode="auto">
          <a:xfrm>
            <a:off x="391895" y="3457891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4D3A92-A4E5-4D4E-97DD-0D32C5EF807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" y="812755"/>
            <a:ext cx="9248646" cy="5250857"/>
          </a:xfrm>
          <a:prstGeom prst="rect">
            <a:avLst/>
          </a:prstGeom>
        </p:spPr>
      </p:pic>
      <p:sp>
        <p:nvSpPr>
          <p:cNvPr id="6" name="Rectangle 14"/>
          <p:cNvSpPr/>
          <p:nvPr/>
        </p:nvSpPr>
        <p:spPr>
          <a:xfrm>
            <a:off x="107504" y="3579862"/>
            <a:ext cx="2286000" cy="1440160"/>
          </a:xfrm>
          <a:prstGeom prst="rect">
            <a:avLst/>
          </a:prstGeom>
          <a:solidFill>
            <a:srgbClr val="E3193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33"/>
          <p:cNvSpPr txBox="1"/>
          <p:nvPr/>
        </p:nvSpPr>
        <p:spPr>
          <a:xfrm>
            <a:off x="212426" y="3625305"/>
            <a:ext cx="1939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+mj-lt"/>
              </a:rPr>
              <a:t>Practicantul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va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fi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evaluat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către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Tutorele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EGGER,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pe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baza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unei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Fișe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observație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și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evaluare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8" name="Rectangle 28"/>
          <p:cNvSpPr/>
          <p:nvPr/>
        </p:nvSpPr>
        <p:spPr>
          <a:xfrm>
            <a:off x="3167782" y="3594771"/>
            <a:ext cx="2866146" cy="1440160"/>
          </a:xfrm>
          <a:prstGeom prst="rect">
            <a:avLst/>
          </a:prstGeom>
          <a:solidFill>
            <a:srgbClr val="E3193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3258618" y="3625305"/>
            <a:ext cx="2664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Se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ro-RO" sz="1050" dirty="0" err="1">
                <a:solidFill>
                  <a:schemeClr val="bg1"/>
                </a:solidFill>
                <a:latin typeface="+mj-lt"/>
              </a:rPr>
              <a:t>evalu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eaz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ă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: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competențe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le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profesionale, comportamentul și modalitatea de integrare a practicantului în activitatea 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din EGGER Rom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â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nia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(</a:t>
            </a:r>
            <a:r>
              <a:rPr lang="ro-RO" sz="1050" dirty="0" smtClean="0">
                <a:solidFill>
                  <a:schemeClr val="bg1"/>
                </a:solidFill>
                <a:latin typeface="+mj-lt"/>
              </a:rPr>
              <a:t>disciplina, 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responsabilitate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a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în rezolvarea sarcinilor, respectarea 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R</a:t>
            </a:r>
            <a:r>
              <a:rPr lang="ro-RO" sz="1050" dirty="0" err="1">
                <a:solidFill>
                  <a:schemeClr val="bg1"/>
                </a:solidFill>
                <a:latin typeface="+mj-lt"/>
              </a:rPr>
              <a:t>egulamentului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de ordine interioară al 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EGGER Rom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â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nia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).</a:t>
            </a:r>
          </a:p>
        </p:txBody>
      </p:sp>
      <p:sp>
        <p:nvSpPr>
          <p:cNvPr id="10" name="Rectangle 13"/>
          <p:cNvSpPr/>
          <p:nvPr/>
        </p:nvSpPr>
        <p:spPr>
          <a:xfrm>
            <a:off x="6788153" y="3580643"/>
            <a:ext cx="2286000" cy="1440160"/>
          </a:xfrm>
          <a:prstGeom prst="rect">
            <a:avLst/>
          </a:prstGeom>
          <a:solidFill>
            <a:srgbClr val="E3193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6896103" y="3614335"/>
            <a:ext cx="20701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P</a:t>
            </a:r>
            <a:r>
              <a:rPr lang="ro-RO" sz="1050" dirty="0" err="1">
                <a:solidFill>
                  <a:schemeClr val="bg1"/>
                </a:solidFill>
                <a:latin typeface="+mj-lt"/>
              </a:rPr>
              <a:t>ractica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ntul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va î</a:t>
            </a:r>
            <a:r>
              <a:rPr lang="en-US" sz="1050" dirty="0" err="1">
                <a:solidFill>
                  <a:schemeClr val="bg1"/>
                </a:solidFill>
                <a:latin typeface="+mj-lt"/>
              </a:rPr>
              <a:t>ntocmi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un caiet de practică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,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care va cuprinde: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competențe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le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exersate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/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a</a:t>
            </a:r>
            <a:r>
              <a:rPr lang="ro-RO" sz="1050" dirty="0" err="1">
                <a:solidFill>
                  <a:schemeClr val="bg1"/>
                </a:solidFill>
                <a:latin typeface="+mj-lt"/>
              </a:rPr>
              <a:t>ctivități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le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 desfășurate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/ </a:t>
            </a:r>
            <a:r>
              <a:rPr lang="ro-RO" sz="1050" dirty="0">
                <a:solidFill>
                  <a:schemeClr val="bg1"/>
                </a:solidFill>
                <a:latin typeface="+mj-lt"/>
              </a:rPr>
              <a:t>observații personale. </a:t>
            </a:r>
            <a:endParaRPr lang="en-GB" sz="10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43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4D3A92-A4E5-4D4E-97DD-0D32C5EF807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Title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541"/>
            <a:ext cx="9324528" cy="53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Oportunit</a:t>
            </a:r>
            <a:r>
              <a:rPr lang="ro-RO" dirty="0" err="1"/>
              <a:t>ăț</a:t>
            </a:r>
            <a:r>
              <a:rPr lang="en-US" dirty="0" err="1"/>
              <a:t>i</a:t>
            </a:r>
            <a:r>
              <a:rPr lang="en-US" dirty="0"/>
              <a:t> de </a:t>
            </a:r>
            <a:r>
              <a:rPr lang="en-US" dirty="0" err="1"/>
              <a:t>practic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l</a:t>
            </a:r>
            <a:r>
              <a:rPr lang="en-US" dirty="0"/>
              <a:t>a EGGER Rom</a:t>
            </a:r>
            <a:r>
              <a:rPr lang="ro-RO" dirty="0"/>
              <a:t>â</a:t>
            </a:r>
            <a:r>
              <a:rPr lang="en-US" dirty="0" err="1"/>
              <a:t>nia</a:t>
            </a:r>
            <a:r>
              <a:rPr lang="en-US" dirty="0"/>
              <a:t> - </a:t>
            </a:r>
            <a:r>
              <a:rPr lang="en-US" dirty="0" smtClean="0"/>
              <a:t>201</a:t>
            </a:r>
            <a:r>
              <a:rPr lang="en-US" dirty="0"/>
              <a:t>8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16595"/>
              </p:ext>
            </p:extLst>
          </p:nvPr>
        </p:nvGraphicFramePr>
        <p:xfrm>
          <a:off x="358775" y="1419622"/>
          <a:ext cx="8421687" cy="36670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3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PROFIL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Departament EGGER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Plan 2018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4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electric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tiinta Calculatoarelor - Automatiz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Mentenan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ță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Electric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mecanic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mecatronic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management – Mecanic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Mentenan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ță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Mecanic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mecanic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mecatronic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 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management – Mecanic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Mentenan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ță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Atelier Auto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mecanic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mecatronic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management – Inginerie Electric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tiinta Calculatoarelor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PAL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mecanic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mecatronic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management/ Inginerie Electric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tiinta Calculatoarelor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Impregnare, KT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mecanic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mecatronic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management/ Inginerie Electric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tiinta Calculatoarelor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GLUE/ Formox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96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Alimentar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Chimie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Glue – Laborator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mecanic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mecatronic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management/ Inginerie Electric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tiinta Calculatoarelor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OSB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mecanic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mecatronic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management /Inginerie electric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o-RO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tiinta Calculatoarelor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HGG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1AB66-C487-490E-B61C-5D5F5B349D3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7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Oportunit</a:t>
            </a:r>
            <a:r>
              <a:rPr lang="ro-RO" dirty="0" err="1"/>
              <a:t>ăț</a:t>
            </a:r>
            <a:r>
              <a:rPr lang="en-US" dirty="0" err="1"/>
              <a:t>i</a:t>
            </a:r>
            <a:r>
              <a:rPr lang="en-US" dirty="0"/>
              <a:t> de </a:t>
            </a:r>
            <a:r>
              <a:rPr lang="en-US" dirty="0" err="1"/>
              <a:t>practic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l</a:t>
            </a:r>
            <a:r>
              <a:rPr lang="en-US" dirty="0"/>
              <a:t>a EGGER Rom</a:t>
            </a:r>
            <a:r>
              <a:rPr lang="ro-RO" dirty="0"/>
              <a:t>â</a:t>
            </a:r>
            <a:r>
              <a:rPr lang="en-US" dirty="0" err="1"/>
              <a:t>nia</a:t>
            </a:r>
            <a:r>
              <a:rPr lang="en-US" dirty="0"/>
              <a:t> - </a:t>
            </a:r>
            <a:r>
              <a:rPr lang="en-US" dirty="0" smtClean="0"/>
              <a:t>201</a:t>
            </a:r>
            <a:r>
              <a:rPr lang="en-US" dirty="0"/>
              <a:t>8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81873"/>
              </p:ext>
            </p:extLst>
          </p:nvPr>
        </p:nvGraphicFramePr>
        <p:xfrm>
          <a:off x="358776" y="1491630"/>
          <a:ext cx="8421687" cy="33984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8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PROFIL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Departament EGGER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Plan 2018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41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electric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tiinta Calculatoarelor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Inginerie mecanic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mecatronic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management/ Inginerie Electric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tiinta Calculatoarelor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 Tehnic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Economice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Administra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Public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ă/</a:t>
                      </a: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Plan. Productie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Economice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Administra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Public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Contabilitate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07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Economice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Administra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Public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Controlling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4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tiinte Economice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Administra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Public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Secretariat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9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tiinte Economice 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Administra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Public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Litere/Comunicare/ </a:t>
                      </a: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Limbi Moderne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Resurse Umane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712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Interna</a:t>
                      </a:r>
                      <a:r>
                        <a:rPr kumimoji="0" lang="ro-RO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ionale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Transporturi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Drept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Juridic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1AB66-C487-490E-B61C-5D5F5B349D3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15_EGGER_Template_en">
  <a:themeElements>
    <a:clrScheme name="EGGER">
      <a:dk1>
        <a:srgbClr val="000000"/>
      </a:dk1>
      <a:lt1>
        <a:srgbClr val="FFFFFF"/>
      </a:lt1>
      <a:dk2>
        <a:srgbClr val="8B8D8E"/>
      </a:dk2>
      <a:lt2>
        <a:srgbClr val="ADAFAF"/>
      </a:lt2>
      <a:accent1>
        <a:srgbClr val="E31937"/>
      </a:accent1>
      <a:accent2>
        <a:srgbClr val="BCBCBC"/>
      </a:accent2>
      <a:accent3>
        <a:srgbClr val="404040"/>
      </a:accent3>
      <a:accent4>
        <a:srgbClr val="D17B43"/>
      </a:accent4>
      <a:accent5>
        <a:srgbClr val="E8D7B3"/>
      </a:accent5>
      <a:accent6>
        <a:srgbClr val="82273A"/>
      </a:accent6>
      <a:hlink>
        <a:srgbClr val="404040"/>
      </a:hlink>
      <a:folHlink>
        <a:srgbClr val="ADAFAF"/>
      </a:folHlink>
    </a:clrScheme>
    <a:fontScheme name="Standard Eg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7E7E8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>
            <a:ea typeface="ＭＳ Ｐゴシック" pitchFamily="27" charset="-128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74757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Eg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GGER Templates_16_9_EN" id="{2B24C985-3945-4588-87D8-8F1C0C90E7AD}" vid="{69D3AE06-7587-4AD5-8007-F7A8B166845D}"/>
    </a:ext>
  </a:extLst>
</a:theme>
</file>

<file path=ppt/theme/theme2.xml><?xml version="1.0" encoding="utf-8"?>
<a:theme xmlns:a="http://schemas.openxmlformats.org/drawingml/2006/main" name="EGGER Title, Subtitle">
  <a:themeElements>
    <a:clrScheme name="EGGER">
      <a:dk1>
        <a:srgbClr val="000000"/>
      </a:dk1>
      <a:lt1>
        <a:srgbClr val="FFFFFF"/>
      </a:lt1>
      <a:dk2>
        <a:srgbClr val="8B8D8E"/>
      </a:dk2>
      <a:lt2>
        <a:srgbClr val="ADAFAF"/>
      </a:lt2>
      <a:accent1>
        <a:srgbClr val="E31937"/>
      </a:accent1>
      <a:accent2>
        <a:srgbClr val="BCBCBC"/>
      </a:accent2>
      <a:accent3>
        <a:srgbClr val="404040"/>
      </a:accent3>
      <a:accent4>
        <a:srgbClr val="D17B43"/>
      </a:accent4>
      <a:accent5>
        <a:srgbClr val="E8D7B3"/>
      </a:accent5>
      <a:accent6>
        <a:srgbClr val="82273A"/>
      </a:accent6>
      <a:hlink>
        <a:srgbClr val="404040"/>
      </a:hlink>
      <a:folHlink>
        <a:srgbClr val="ADAFAF"/>
      </a:folHlink>
    </a:clrScheme>
    <a:fontScheme name="Standard Eg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7E7E8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>
            <a:ea typeface="ＭＳ Ｐゴシック" pitchFamily="27" charset="-128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74757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Eg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GGER Templates_16_9_EN" id="{2B24C985-3945-4588-87D8-8F1C0C90E7AD}" vid="{A3F5BC41-6D7E-4F31-AC43-968E0C8ECA9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24C9754D5694A9C971B05B488636E" ma:contentTypeVersion="32" ma:contentTypeDescription="Create a new document." ma:contentTypeScope="" ma:versionID="cd198079af9f7ad93d6b512f09b2ba9c">
  <xsd:schema xmlns:xsd="http://www.w3.org/2001/XMLSchema" xmlns:xs="http://www.w3.org/2001/XMLSchema" xmlns:p="http://schemas.microsoft.com/office/2006/metadata/properties" xmlns:ns1="http://schemas.microsoft.com/sharepoint/v3" xmlns:ns2="4c222512-eb62-4a8a-b6f8-c4785b93afd0" xmlns:ns3="8cc4fc0b-dd42-4ce5-878a-89ff362e01e6" targetNamespace="http://schemas.microsoft.com/office/2006/metadata/properties" ma:root="true" ma:fieldsID="7f80c59099abd853caec38b24afc5835" ns1:_="" ns2:_="" ns3:_="">
    <xsd:import namespace="http://schemas.microsoft.com/sharepoint/v3"/>
    <xsd:import namespace="4c222512-eb62-4a8a-b6f8-c4785b93afd0"/>
    <xsd:import namespace="8cc4fc0b-dd42-4ce5-878a-89ff362e01e6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2:Metadata3" minOccurs="0"/>
                <xsd:element ref="ns3:Metadata0" minOccurs="0"/>
                <xsd:element ref="ns3:Metadata1" minOccurs="0"/>
                <xsd:element ref="ns3:Metadata2" minOccurs="0"/>
                <xsd:element ref="ns2:Metadata4" minOccurs="0"/>
                <xsd:element ref="ns2:Metadata5" minOccurs="0"/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kaf34ffd52f245b4b769735964b9edd6" minOccurs="0"/>
                <xsd:element ref="ns2:TaxCatchAll" minOccurs="0"/>
                <xsd:element ref="ns2:k7c4d149296542468a4f1b550fc3cfac" minOccurs="0"/>
                <xsd:element ref="ns2:cbea5967ef074b158430be885a259fa5" minOccurs="0"/>
                <xsd:element ref="ns2:gcbcdf8ded2e4971ac2060eeeb59b81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22512-eb62-4a8a-b6f8-c4785b93afd0" elementFormDefault="qualified">
    <xsd:import namespace="http://schemas.microsoft.com/office/2006/documentManagement/types"/>
    <xsd:import namespace="http://schemas.microsoft.com/office/infopath/2007/PartnerControls"/>
    <xsd:element name="Classification" ma:index="2" nillable="true" ma:displayName="Classification" ma:default="Internal" ma:description="Egger Document Classification" ma:indexed="true" ma:internalName="Classification">
      <xsd:simpleType>
        <xsd:restriction base="dms:Choice">
          <xsd:enumeration value="Internal"/>
          <xsd:enumeration value="Confidential"/>
          <xsd:enumeration value="Secret"/>
          <xsd:enumeration value="Public"/>
        </xsd:restriction>
      </xsd:simpleType>
    </xsd:element>
    <xsd:element name="Metadata3" ma:index="4" nillable="true" ma:displayName="Responsibility" ma:description="Person being responsible for the document" ma:format="Dropdown" ma:internalName="Metadata3">
      <xsd:simpleType>
        <xsd:restriction base="dms:Choice">
          <xsd:enumeration value="Apalagie Liviu Daniel"/>
          <xsd:enumeration value="Georgescu Cristinel Constantin"/>
          <xsd:enumeration value="Hrihorov Raluca"/>
          <xsd:enumeration value="Girmacea Bogdan"/>
          <xsd:enumeration value="Palade Radu"/>
        </xsd:restriction>
      </xsd:simpleType>
    </xsd:element>
    <xsd:element name="Metadata4" ma:index="11" nillable="true" ma:displayName="Metadata4" ma:description="Metadata4 Site Column" ma:format="Dropdown" ma:hidden="true" ma:internalName="Metadata4" ma:readOnly="false">
      <xsd:simpleType>
        <xsd:restriction base="dms:Choice">
          <xsd:enumeration value="Mobility"/>
          <xsd:enumeration value="HR-Controlling"/>
        </xsd:restriction>
      </xsd:simpleType>
    </xsd:element>
    <xsd:element name="Metadata5" ma:index="12" nillable="true" ma:displayName="Metadata 5" ma:description="Metadata5 Site Column" ma:format="Dropdown" ma:hidden="true" ma:internalName="Metadata5" ma:readOnly="false">
      <xsd:simpleType>
        <xsd:restriction base="dms:Choice">
          <xsd:enumeration value="Seeländer Angelika"/>
          <xsd:enumeration value="Kopainigg Martin"/>
        </xsd:restriction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kaf34ffd52f245b4b769735964b9edd6" ma:index="20" nillable="true" ma:taxonomy="true" ma:internalName="kaf34ffd52f245b4b769735964b9edd6" ma:taxonomyFieldName="EGGLanguage" ma:displayName="Language" ma:default="" ma:fieldId="{4af34ffd-52f2-45b4-b769-735964b9edd6}" ma:taxonomyMulti="true" ma:sspId="90d6ef6e-2e8f-4a75-86bf-2a6ae9a6946d" ma:termSetId="50b911e1-7cb5-447e-a878-5f6d00dd7c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8d79c37b-f46f-49c2-8d69-619334c75cc2}" ma:internalName="TaxCatchAll" ma:showField="CatchAllData" ma:web="4c222512-eb62-4a8a-b6f8-c4785b93a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7c4d149296542468a4f1b550fc3cfac" ma:index="22" nillable="true" ma:taxonomy="true" ma:internalName="k7c4d149296542468a4f1b550fc3cfac" ma:taxonomyFieldName="EGGLocation" ma:displayName="Location" ma:readOnly="false" ma:fieldId="{47c4d149-2965-4246-8a4f-1b550fc3cfac}" ma:taxonomyMulti="true" ma:sspId="90d6ef6e-2e8f-4a75-86bf-2a6ae9a6946d" ma:termSetId="156dec04-f6ae-4926-9a27-5317d68770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ea5967ef074b158430be885a259fa5" ma:index="23" nillable="true" ma:taxonomy="true" ma:internalName="cbea5967ef074b158430be885a259fa5" ma:taxonomyFieldName="EGGCompanyNumber" ma:displayName="Company Number" ma:readOnly="false" ma:fieldId="{cbea5967-ef07-4b15-8430-be885a259fa5}" ma:taxonomyMulti="true" ma:sspId="90d6ef6e-2e8f-4a75-86bf-2a6ae9a6946d" ma:termSetId="fe297394-51f0-44be-9815-a6ece72e7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bcdf8ded2e4971ac2060eeeb59b810" ma:index="24" nillable="true" ma:taxonomy="true" ma:internalName="gcbcdf8ded2e4971ac2060eeeb59b810" ma:taxonomyFieldName="EGGManagedMetadata" ma:displayName="Managed Metadata" ma:readOnly="false" ma:fieldId="{0cbcdf8d-ed2e-4971-ac20-60eeeb59b810}" ma:taxonomyMulti="true" ma:sspId="90d6ef6e-2e8f-4a75-86bf-2a6ae9a6946d" ma:termSetId="0cff7d68-8688-44b5-8011-af6947c9052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4fc0b-dd42-4ce5-878a-89ff362e01e6" elementFormDefault="qualified">
    <xsd:import namespace="http://schemas.microsoft.com/office/2006/documentManagement/types"/>
    <xsd:import namespace="http://schemas.microsoft.com/office/infopath/2007/PartnerControls"/>
    <xsd:element name="Metadata0" ma:index="8" nillable="true" ma:displayName="Country" ma:description="Country" ma:hidden="true" ma:internalName="Metadata0" ma:readOnly="false">
      <xsd:simpleType>
        <xsd:restriction base="dms:Text">
          <xsd:maxLength value="255"/>
        </xsd:restriction>
      </xsd:simpleType>
    </xsd:element>
    <xsd:element name="Metadata1" ma:index="9" nillable="true" ma:displayName="Topic 1" ma:description="Topic 1" ma:hidden="true" ma:internalName="Metadata1" ma:readOnly="false">
      <xsd:simpleType>
        <xsd:restriction base="dms:Text">
          <xsd:maxLength value="255"/>
        </xsd:restriction>
      </xsd:simpleType>
    </xsd:element>
    <xsd:element name="Metadata2" ma:index="10" nillable="true" ma:displayName="Topic 2" ma:description="Topic 2" ma:hidden="true" ma:internalName="Metadata2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tadata0 xmlns="8cc4fc0b-dd42-4ce5-878a-89ff362e01e6">HR RO</Metadata0>
    <_dlc_DocId xmlns="4c222512-eb62-4a8a-b6f8-c4785b93afd0">EP1511101123-6-18495</_dlc_DocId>
    <_dlc_DocIdUrl xmlns="4c222512-eb62-4a8a-b6f8-c4785b93afd0">
      <Url>https://sp.egger.com/teams/hr_ro/_layouts/15/DocIdRedir.aspx?ID=EP1511101123-6-18495</Url>
      <Description>EP1511101123-6-18495</Description>
    </_dlc_DocIdUrl>
    <Metadata1 xmlns="8cc4fc0b-dd42-4ce5-878a-89ff362e01e6">Recrutare</Metadata1>
    <gcbcdf8ded2e4971ac2060eeeb59b810 xmlns="4c222512-eb62-4a8a-b6f8-c4785b93afd0">
      <Terms xmlns="http://schemas.microsoft.com/office/infopath/2007/PartnerControls"/>
    </gcbcdf8ded2e4971ac2060eeeb59b810>
    <Metadata3 xmlns="4c222512-eb62-4a8a-b6f8-c4785b93afd0" xsi:nil="true"/>
    <Metadata2 xmlns="8cc4fc0b-dd42-4ce5-878a-89ff362e01e6" xsi:nil="true"/>
    <kaf34ffd52f245b4b769735964b9edd6 xmlns="4c222512-eb62-4a8a-b6f8-c4785b93afd0">
      <Terms xmlns="http://schemas.microsoft.com/office/infopath/2007/PartnerControls"/>
    </kaf34ffd52f245b4b769735964b9edd6>
    <k7c4d149296542468a4f1b550fc3cfac xmlns="4c222512-eb62-4a8a-b6f8-c4785b93afd0">
      <Terms xmlns="http://schemas.microsoft.com/office/infopath/2007/PartnerControls"/>
    </k7c4d149296542468a4f1b550fc3cfac>
    <PublishingExpirationDate xmlns="http://schemas.microsoft.com/sharepoint/v3" xsi:nil="true"/>
    <Metadata5 xmlns="4c222512-eb62-4a8a-b6f8-c4785b93afd0" xsi:nil="true"/>
    <Metadata4 xmlns="4c222512-eb62-4a8a-b6f8-c4785b93afd0" xsi:nil="true"/>
    <PublishingStartDate xmlns="http://schemas.microsoft.com/sharepoint/v3" xsi:nil="true"/>
    <Classification xmlns="4c222512-eb62-4a8a-b6f8-c4785b93afd0">Internal</Classification>
    <TaxCatchAll xmlns="4c222512-eb62-4a8a-b6f8-c4785b93afd0"/>
    <cbea5967ef074b158430be885a259fa5 xmlns="4c222512-eb62-4a8a-b6f8-c4785b93afd0">
      <Terms xmlns="http://schemas.microsoft.com/office/infopath/2007/PartnerControls"/>
    </cbea5967ef074b158430be885a259fa5>
  </documentManagement>
</p:properties>
</file>

<file path=customXml/itemProps1.xml><?xml version="1.0" encoding="utf-8"?>
<ds:datastoreItem xmlns:ds="http://schemas.openxmlformats.org/officeDocument/2006/customXml" ds:itemID="{1FE8535C-CF0B-4A15-9AC4-4E5685D72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73D998-2111-414C-A1D0-DD34D0F8783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F861C19-E837-4BDA-86A1-24CE778AD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222512-eb62-4a8a-b6f8-c4785b93afd0"/>
    <ds:schemaRef ds:uri="8cc4fc0b-dd42-4ce5-878a-89ff362e0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A1B5D31-909B-40CA-968D-6891A769E764}">
  <ds:schemaRefs>
    <ds:schemaRef ds:uri="http://purl.org/dc/terms/"/>
    <ds:schemaRef ds:uri="http://purl.org/dc/dcmitype/"/>
    <ds:schemaRef ds:uri="4c222512-eb62-4a8a-b6f8-c4785b93afd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8cc4fc0b-dd42-4ce5-878a-89ff362e01e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EGGER_16_9_EN</Template>
  <TotalTime>0</TotalTime>
  <Words>829</Words>
  <Application>Microsoft Office PowerPoint</Application>
  <PresentationFormat>On-screen Show (16:9)</PresentationFormat>
  <Paragraphs>162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Times New Roman</vt:lpstr>
      <vt:lpstr>Wingdings</vt:lpstr>
      <vt:lpstr>0815_EGGER_Template_en</vt:lpstr>
      <vt:lpstr>EGGER Title, Subtitle</vt:lpstr>
      <vt:lpstr>Practica studenților din Universitatea  “Ștefan cel Mare”</vt:lpstr>
      <vt:lpstr>Despre EGGER</vt:lpstr>
      <vt:lpstr>Condiții de practică </vt:lpstr>
      <vt:lpstr>Responsabilitățile practicantului</vt:lpstr>
      <vt:lpstr>Responsabilitățile EGGER România</vt:lpstr>
      <vt:lpstr>PowerPoint Presentation</vt:lpstr>
      <vt:lpstr>PowerPoint Presentation</vt:lpstr>
      <vt:lpstr>Oportunități de practică la EGGER România - 2018</vt:lpstr>
      <vt:lpstr>Oportunități de practică la EGGER România - 2018</vt:lpstr>
      <vt:lpstr>Oportunități de practică la EGGER România - 2018</vt:lpstr>
      <vt:lpstr>Înscrierea pentru practică la EGGER România</vt:lpstr>
      <vt:lpstr>PowerPoint Presentation</vt:lpstr>
      <vt:lpstr>Vă așteptăm!    </vt:lpstr>
    </vt:vector>
  </TitlesOfParts>
  <Company>FRITZ EGGER GmbH &amp; Co. 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studentilor din  Universitatea Suceava - 2016</dc:title>
  <dc:creator>hharand</dc:creator>
  <cp:lastModifiedBy>Solcan Cezar</cp:lastModifiedBy>
  <cp:revision>94</cp:revision>
  <cp:lastPrinted>2016-12-13T09:32:45Z</cp:lastPrinted>
  <dcterms:created xsi:type="dcterms:W3CDTF">2016-04-20T08:28:11Z</dcterms:created>
  <dcterms:modified xsi:type="dcterms:W3CDTF">2018-05-08T07:55:04Z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0x010100E4324C9754D5694A9C971B05B488636E</vt:lpwstr>
  </property>
  <property fmtid="{D5CDD505-2E9C-101B-9397-08002B2CF9AE}" pid="3" name="_dlc_DocIdItemGuid">
    <vt:lpwstr>7ffa0d88-e460-45fa-8d2d-d96ce4dc542b</vt:lpwstr>
  </property>
  <property fmtid="{D5CDD505-2E9C-101B-9397-08002B2CF9AE}" pid="4" name="EGGLocation">
    <vt:lpwstr/>
  </property>
  <property fmtid="{D5CDD505-2E9C-101B-9397-08002B2CF9AE}" pid="5" name="EGGManagedMetadata">
    <vt:lpwstr/>
  </property>
  <property fmtid="{D5CDD505-2E9C-101B-9397-08002B2CF9AE}" pid="6" name="EGGLanguage">
    <vt:lpwstr/>
  </property>
  <property fmtid="{D5CDD505-2E9C-101B-9397-08002B2CF9AE}" pid="7" name="EGGCompanyNumber">
    <vt:lpwstr/>
  </property>
</Properties>
</file>